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notesMasterIdLst>
    <p:notesMasterId r:id="rId54"/>
  </p:notesMasterIdLst>
  <p:handoutMasterIdLst>
    <p:handoutMasterId r:id="rId55"/>
  </p:handoutMasterIdLst>
  <p:sldIdLst>
    <p:sldId id="379" r:id="rId2"/>
    <p:sldId id="258" r:id="rId3"/>
    <p:sldId id="328" r:id="rId4"/>
    <p:sldId id="344" r:id="rId5"/>
    <p:sldId id="327" r:id="rId6"/>
    <p:sldId id="345" r:id="rId7"/>
    <p:sldId id="356" r:id="rId8"/>
    <p:sldId id="346" r:id="rId9"/>
    <p:sldId id="347" r:id="rId10"/>
    <p:sldId id="259" r:id="rId11"/>
    <p:sldId id="260" r:id="rId12"/>
    <p:sldId id="357" r:id="rId13"/>
    <p:sldId id="263" r:id="rId14"/>
    <p:sldId id="262" r:id="rId15"/>
    <p:sldId id="400" r:id="rId16"/>
    <p:sldId id="329" r:id="rId17"/>
    <p:sldId id="358" r:id="rId18"/>
    <p:sldId id="378" r:id="rId19"/>
    <p:sldId id="359" r:id="rId20"/>
    <p:sldId id="360" r:id="rId21"/>
    <p:sldId id="361" r:id="rId22"/>
    <p:sldId id="362" r:id="rId23"/>
    <p:sldId id="363" r:id="rId24"/>
    <p:sldId id="364" r:id="rId25"/>
    <p:sldId id="365" r:id="rId26"/>
    <p:sldId id="366" r:id="rId27"/>
    <p:sldId id="367" r:id="rId28"/>
    <p:sldId id="368" r:id="rId29"/>
    <p:sldId id="369" r:id="rId30"/>
    <p:sldId id="370" r:id="rId31"/>
    <p:sldId id="371" r:id="rId32"/>
    <p:sldId id="372" r:id="rId33"/>
    <p:sldId id="373" r:id="rId34"/>
    <p:sldId id="374" r:id="rId35"/>
    <p:sldId id="375" r:id="rId36"/>
    <p:sldId id="376" r:id="rId37"/>
    <p:sldId id="377" r:id="rId38"/>
    <p:sldId id="380" r:id="rId39"/>
    <p:sldId id="381" r:id="rId40"/>
    <p:sldId id="383" r:id="rId41"/>
    <p:sldId id="384" r:id="rId42"/>
    <p:sldId id="385" r:id="rId43"/>
    <p:sldId id="386" r:id="rId44"/>
    <p:sldId id="388" r:id="rId45"/>
    <p:sldId id="390" r:id="rId46"/>
    <p:sldId id="391" r:id="rId47"/>
    <p:sldId id="392" r:id="rId48"/>
    <p:sldId id="393" r:id="rId49"/>
    <p:sldId id="394" r:id="rId50"/>
    <p:sldId id="395" r:id="rId51"/>
    <p:sldId id="397" r:id="rId52"/>
    <p:sldId id="398" r:id="rId53"/>
  </p:sldIdLst>
  <p:sldSz cx="9144000" cy="6858000" type="screen4x3"/>
  <p:notesSz cx="9144000" cy="68580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1"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1"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1"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1882"/>
    <a:srgbClr val="0A078C"/>
    <a:srgbClr val="F7F7F7"/>
    <a:srgbClr val="FE0309"/>
    <a:srgbClr val="FE4449"/>
    <a:srgbClr val="FCE14A"/>
    <a:srgbClr val="2A2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0" autoAdjust="0"/>
    <p:restoredTop sz="94652" autoAdjust="0"/>
  </p:normalViewPr>
  <p:slideViewPr>
    <p:cSldViewPr>
      <p:cViewPr varScale="1">
        <p:scale>
          <a:sx n="84" d="100"/>
          <a:sy n="84" d="100"/>
        </p:scale>
        <p:origin x="108"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GB"/>
          </a:p>
        </p:txBody>
      </p:sp>
      <p:sp>
        <p:nvSpPr>
          <p:cNvPr id="208899"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GB"/>
          </a:p>
        </p:txBody>
      </p:sp>
      <p:sp>
        <p:nvSpPr>
          <p:cNvPr id="208900"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GB"/>
          </a:p>
        </p:txBody>
      </p:sp>
      <p:sp>
        <p:nvSpPr>
          <p:cNvPr id="208901"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090C3FD6-8C41-41D2-A323-20F9323EE8E4}" type="slidenum">
              <a:rPr lang="en-GB"/>
              <a:pPr/>
              <a:t>‹#›</a:t>
            </a:fld>
            <a:endParaRPr lang="en-GB"/>
          </a:p>
        </p:txBody>
      </p:sp>
    </p:spTree>
    <p:extLst>
      <p:ext uri="{BB962C8B-B14F-4D97-AF65-F5344CB8AC3E}">
        <p14:creationId xmlns:p14="http://schemas.microsoft.com/office/powerpoint/2010/main" val="23785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65539" name="Rectangle 3"/>
          <p:cNvSpPr>
            <a:spLocks noGrp="1" noChangeArrowheads="1"/>
          </p:cNvSpPr>
          <p:nvPr>
            <p:ph type="dt" idx="1"/>
          </p:nvPr>
        </p:nvSpPr>
        <p:spPr bwMode="auto">
          <a:xfrm>
            <a:off x="5181600"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6554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ffectLst/>
        </p:spPr>
      </p:sp>
      <p:sp>
        <p:nvSpPr>
          <p:cNvPr id="6554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6554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97599F83-FFD3-4A5A-B017-004F9053B245}" type="slidenum">
              <a:rPr lang="en-US"/>
              <a:pPr/>
              <a:t>‹#›</a:t>
            </a:fld>
            <a:endParaRPr lang="en-US"/>
          </a:p>
        </p:txBody>
      </p:sp>
    </p:spTree>
    <p:extLst>
      <p:ext uri="{BB962C8B-B14F-4D97-AF65-F5344CB8AC3E}">
        <p14:creationId xmlns:p14="http://schemas.microsoft.com/office/powerpoint/2010/main" val="15816854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0F022E-0549-4E1E-8EF7-64714C78EE28}" type="slidenum">
              <a:rPr lang="en-US"/>
              <a:pPr/>
              <a:t>2</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103320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9200B8-3B40-4420-AA03-9440E0C35668}" type="slidenum">
              <a:rPr lang="en-US"/>
              <a:pPr/>
              <a:t>10</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641399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3CDACB-27BE-4DE9-B590-05F54BED5719}" type="slidenum">
              <a:rPr lang="en-US"/>
              <a:pPr/>
              <a:t>11</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629179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83F02E-44F7-40E3-852E-0F593BD4BC11}" type="slidenum">
              <a:rPr lang="en-US"/>
              <a:pPr/>
              <a:t>13</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82797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99798-A48B-4BD7-AE63-42FFE2755C26}" type="slidenum">
              <a:rPr lang="en-US"/>
              <a:pPr/>
              <a:t>14</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116953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61FCD-9316-443F-AA81-D91D4A1A013A}" type="slidenum">
              <a:rPr lang="en-US"/>
              <a:pPr/>
              <a:t>24</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936331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FE3554-4B94-487E-A349-A5C8B31884D6}" type="slidenum">
              <a:rPr lang="en-US"/>
              <a:pPr/>
              <a:t>27</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869364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E8FE04-AEE5-43FC-9A9B-115B46FDB312}" type="slidenum">
              <a:rPr lang="en-US"/>
              <a:pPr/>
              <a:t>31</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55852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F26B15-6686-4BDA-A8CF-2D9843DECFE8}" type="slidenum">
              <a:rPr lang="en-US"/>
              <a:pPr/>
              <a:t>32</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282124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CF0B97EA-F80E-4A07-B13C-E543D005C65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9719C6D-0BB4-4420-A913-5914669806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DC6D98-5363-4DF0-8F8C-DF74DB50C36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805C210A-7A42-4902-8AEB-5107E50DB079}" type="slidenum">
              <a:rPr lang="en-US"/>
              <a:pPr/>
              <a:t>‹#›</a:t>
            </a:fld>
            <a:endParaRPr lang="en-US"/>
          </a:p>
        </p:txBody>
      </p:sp>
    </p:spTree>
    <p:extLst>
      <p:ext uri="{BB962C8B-B14F-4D97-AF65-F5344CB8AC3E}">
        <p14:creationId xmlns:p14="http://schemas.microsoft.com/office/powerpoint/2010/main" val="4194782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98D339B-E09F-4AA9-8A67-8B51F354BA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73BF34-3834-48CC-9A7A-3CF52D316AC4}"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E2F66B-1EE4-4DF8-B2C9-7D6F5BD4AC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DA461C7-DBCF-4017-8715-1BBDE3F0AFA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CE920BD-44D2-4559-BC34-93E6C4BF2E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B1E2679-3D61-45E1-8F0D-88CF9AB54B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DACB88-7807-4E6C-AC0B-683959C1E0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EA8A2A6-A43A-4E82-827B-BD2C7B5B11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ADC52E4-8384-4CE6-BEF3-3FF2F2A81AC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sldNum="0"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image" Target="../media/image11.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4.png"/><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16.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8.png"/><Relationship Id="rId5" Type="http://schemas.openxmlformats.org/officeDocument/2006/relationships/hyperlink" Target="http://en.wikipedia.org/wiki/Image:Wiens_law.svg" TargetMode="External"/><Relationship Id="rId4" Type="http://schemas.openxmlformats.org/officeDocument/2006/relationships/image" Target="../media/image17.wmf"/></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en.wikipedia.org/wiki/Image:Pulsar_schematic.sv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en.wikipedia.org/wiki/Image:Sirius_A_and_B_Hubble_photo.jpg" TargetMode="Externa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image" Target="../media/image33.wmf"/><Relationship Id="rId4" Type="http://schemas.openxmlformats.org/officeDocument/2006/relationships/oleObject" Target="../embeddings/oleObject8.bin"/></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Image:FusionintheSun.svg" TargetMode="Externa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http://upload.wikimedia.org/wikipedia/commons/thumb/7/78/FusionintheSun.svg/250px-FusionintheSun.svg.png"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8.wmf"/><Relationship Id="rId5" Type="http://schemas.openxmlformats.org/officeDocument/2006/relationships/oleObject" Target="../embeddings/oleObject10.bin"/><Relationship Id="rId4" Type="http://schemas.openxmlformats.org/officeDocument/2006/relationships/image" Target="../media/image37.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4300" y="18305"/>
            <a:ext cx="9002196" cy="6013185"/>
          </a:xfrm>
          <a:prstGeom prst="rect">
            <a:avLst/>
          </a:prstGeom>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a:xfrm>
            <a:off x="3477324" y="5860992"/>
            <a:ext cx="5562600" cy="365125"/>
          </a:xfrm>
        </p:spPr>
        <p:txBody>
          <a:bodyPr/>
          <a:lstStyle/>
          <a:p>
            <a:r>
              <a:rPr lang="en-US" dirty="0"/>
              <a:t>https://c2.staticflickr.com/8/7317/10785465034_403dd13691_b.jpg</a:t>
            </a:r>
            <a:endParaRPr lang="en-US" dirty="0"/>
          </a:p>
        </p:txBody>
      </p:sp>
      <p:sp>
        <p:nvSpPr>
          <p:cNvPr id="4" name="Title 3"/>
          <p:cNvSpPr>
            <a:spLocks noGrp="1"/>
          </p:cNvSpPr>
          <p:nvPr>
            <p:ph type="ctrTitle"/>
          </p:nvPr>
        </p:nvSpPr>
        <p:spPr>
          <a:xfrm>
            <a:off x="0" y="5056002"/>
            <a:ext cx="7772400" cy="1975104"/>
          </a:xfrm>
        </p:spPr>
        <p:txBody>
          <a:bodyPr/>
          <a:lstStyle/>
          <a:p>
            <a:r>
              <a:rPr lang="en-CA" dirty="0" smtClean="0"/>
              <a:t>Stars</a:t>
            </a:r>
            <a:endParaRPr lang="en-CA" dirty="0"/>
          </a:p>
        </p:txBody>
      </p:sp>
      <p:sp>
        <p:nvSpPr>
          <p:cNvPr id="5" name="Subtitle 4"/>
          <p:cNvSpPr>
            <a:spLocks noGrp="1"/>
          </p:cNvSpPr>
          <p:nvPr>
            <p:ph type="subTitle" idx="1"/>
          </p:nvPr>
        </p:nvSpPr>
        <p:spPr>
          <a:xfrm>
            <a:off x="649198" y="5277110"/>
            <a:ext cx="7772400" cy="1508760"/>
          </a:xfrm>
        </p:spPr>
        <p:txBody>
          <a:bodyPr/>
          <a:lstStyle/>
          <a:p>
            <a:r>
              <a:rPr lang="en-CA" dirty="0" smtClean="0"/>
              <a:t>And stellar processes</a:t>
            </a:r>
            <a:endParaRPr lang="en-CA" dirty="0"/>
          </a:p>
        </p:txBody>
      </p:sp>
    </p:spTree>
    <p:extLst>
      <p:ext uri="{BB962C8B-B14F-4D97-AF65-F5344CB8AC3E}">
        <p14:creationId xmlns:p14="http://schemas.microsoft.com/office/powerpoint/2010/main" val="2134158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starstruct_varyMass"/>
          <p:cNvPicPr>
            <a:picLocks noChangeAspect="1" noChangeArrowheads="1"/>
          </p:cNvPicPr>
          <p:nvPr/>
        </p:nvPicPr>
        <p:blipFill>
          <a:blip r:embed="rId3" cstate="print"/>
          <a:srcRect l="3510" r="1755" b="7793"/>
          <a:stretch>
            <a:fillRect/>
          </a:stretch>
        </p:blipFill>
        <p:spPr bwMode="auto">
          <a:xfrm>
            <a:off x="1835696" y="2567548"/>
            <a:ext cx="6041032" cy="2965080"/>
          </a:xfrm>
          <a:prstGeom prst="rect">
            <a:avLst/>
          </a:prstGeom>
          <a:noFill/>
        </p:spPr>
      </p:pic>
      <p:sp>
        <p:nvSpPr>
          <p:cNvPr id="41986" name="Rectangle 2"/>
          <p:cNvSpPr>
            <a:spLocks noGrp="1" noChangeArrowheads="1"/>
          </p:cNvSpPr>
          <p:nvPr>
            <p:ph type="title"/>
          </p:nvPr>
        </p:nvSpPr>
        <p:spPr>
          <a:xfrm>
            <a:off x="814670" y="260648"/>
            <a:ext cx="7772400" cy="2133600"/>
          </a:xfrm>
        </p:spPr>
        <p:txBody>
          <a:bodyPr/>
          <a:lstStyle/>
          <a:p>
            <a:pPr algn="ctr"/>
            <a:r>
              <a:rPr lang="en-US" sz="3600" dirty="0"/>
              <a:t>A star is a big ball of gas, with fusion going on at its center, held together by gravity!</a:t>
            </a:r>
          </a:p>
        </p:txBody>
      </p:sp>
      <p:sp>
        <p:nvSpPr>
          <p:cNvPr id="9" name="Date Placeholder 2"/>
          <p:cNvSpPr>
            <a:spLocks noGrp="1"/>
          </p:cNvSpPr>
          <p:nvPr>
            <p:ph type="dt" sz="half" idx="10"/>
          </p:nvPr>
        </p:nvSpPr>
        <p:spPr/>
        <p:txBody>
          <a:bodyPr/>
          <a:lstStyle/>
          <a:p>
            <a:endParaRPr lang="en-US"/>
          </a:p>
        </p:txBody>
      </p:sp>
      <p:sp>
        <p:nvSpPr>
          <p:cNvPr id="10" name="Footer Placeholder 3"/>
          <p:cNvSpPr>
            <a:spLocks noGrp="1"/>
          </p:cNvSpPr>
          <p:nvPr>
            <p:ph type="ftr" sz="quarter" idx="11"/>
          </p:nvPr>
        </p:nvSpPr>
        <p:spPr/>
        <p:txBody>
          <a:bodyPr/>
          <a:lstStyle/>
          <a:p>
            <a:endParaRPr lang="en-US"/>
          </a:p>
        </p:txBody>
      </p:sp>
      <p:sp>
        <p:nvSpPr>
          <p:cNvPr id="41989" name="Rectangle 5"/>
          <p:cNvSpPr>
            <a:spLocks noChangeArrowheads="1"/>
          </p:cNvSpPr>
          <p:nvPr/>
        </p:nvSpPr>
        <p:spPr bwMode="auto">
          <a:xfrm>
            <a:off x="838200" y="5654675"/>
            <a:ext cx="7772400" cy="946150"/>
          </a:xfrm>
          <a:prstGeom prst="rect">
            <a:avLst/>
          </a:prstGeom>
          <a:noFill/>
          <a:ln w="9525">
            <a:noFill/>
            <a:miter lim="800000"/>
            <a:headEnd/>
            <a:tailEnd/>
          </a:ln>
        </p:spPr>
        <p:txBody>
          <a:bodyPr>
            <a:spAutoFit/>
          </a:bodyPr>
          <a:lstStyle/>
          <a:p>
            <a:pPr algn="ctr"/>
            <a:r>
              <a:rPr lang="en-US" sz="2800" dirty="0">
                <a:solidFill>
                  <a:schemeClr val="tx2"/>
                </a:solidFill>
                <a:latin typeface="Arial" pitchFamily="34" charset="0"/>
              </a:rPr>
              <a:t>There are variations between stars, but by and large they’re really pretty simple things.</a:t>
            </a:r>
            <a:endParaRPr lang="en-US" dirty="0">
              <a:solidFill>
                <a:schemeClr val="tx2"/>
              </a:solidFill>
              <a:latin typeface="Arial" pitchFamily="34" charset="0"/>
            </a:endParaRPr>
          </a:p>
        </p:txBody>
      </p:sp>
      <p:sp>
        <p:nvSpPr>
          <p:cNvPr id="41990" name="Rectangle 6"/>
          <p:cNvSpPr>
            <a:spLocks noChangeArrowheads="1"/>
          </p:cNvSpPr>
          <p:nvPr/>
        </p:nvSpPr>
        <p:spPr bwMode="auto">
          <a:xfrm>
            <a:off x="2527077" y="4882533"/>
            <a:ext cx="1185862" cy="701675"/>
          </a:xfrm>
          <a:prstGeom prst="rect">
            <a:avLst/>
          </a:prstGeom>
          <a:noFill/>
          <a:ln w="9525">
            <a:noFill/>
            <a:miter lim="800000"/>
            <a:headEnd/>
            <a:tailEnd/>
          </a:ln>
        </p:spPr>
        <p:txBody>
          <a:bodyPr wrap="none">
            <a:spAutoFit/>
          </a:bodyPr>
          <a:lstStyle/>
          <a:p>
            <a:pPr algn="ctr"/>
            <a:r>
              <a:rPr lang="en-US" sz="2000" dirty="0">
                <a:solidFill>
                  <a:srgbClr val="000000"/>
                </a:solidFill>
                <a:latin typeface="Arial" pitchFamily="34" charset="0"/>
              </a:rPr>
              <a:t>Massive </a:t>
            </a:r>
          </a:p>
          <a:p>
            <a:pPr algn="ctr"/>
            <a:r>
              <a:rPr lang="en-US" sz="2000" dirty="0">
                <a:solidFill>
                  <a:srgbClr val="000000"/>
                </a:solidFill>
                <a:latin typeface="Arial" pitchFamily="34" charset="0"/>
              </a:rPr>
              <a:t>Star</a:t>
            </a:r>
            <a:endParaRPr lang="en-US" dirty="0">
              <a:latin typeface="Arial" pitchFamily="34" charset="0"/>
            </a:endParaRPr>
          </a:p>
        </p:txBody>
      </p:sp>
      <p:sp>
        <p:nvSpPr>
          <p:cNvPr id="41991" name="Rectangle 7"/>
          <p:cNvSpPr>
            <a:spLocks noChangeArrowheads="1"/>
          </p:cNvSpPr>
          <p:nvPr/>
        </p:nvSpPr>
        <p:spPr bwMode="auto">
          <a:xfrm>
            <a:off x="5004048" y="4768915"/>
            <a:ext cx="1173163" cy="701675"/>
          </a:xfrm>
          <a:prstGeom prst="rect">
            <a:avLst/>
          </a:prstGeom>
          <a:noFill/>
          <a:ln w="9525">
            <a:noFill/>
            <a:miter lim="800000"/>
            <a:headEnd/>
            <a:tailEnd/>
          </a:ln>
        </p:spPr>
        <p:txBody>
          <a:bodyPr wrap="none">
            <a:spAutoFit/>
          </a:bodyPr>
          <a:lstStyle/>
          <a:p>
            <a:pPr algn="ctr"/>
            <a:r>
              <a:rPr lang="en-US" sz="2000" dirty="0">
                <a:solidFill>
                  <a:srgbClr val="000000"/>
                </a:solidFill>
                <a:latin typeface="Arial" pitchFamily="34" charset="0"/>
              </a:rPr>
              <a:t>Sun-like </a:t>
            </a:r>
          </a:p>
          <a:p>
            <a:pPr algn="ctr"/>
            <a:r>
              <a:rPr lang="en-US" sz="2000" dirty="0">
                <a:solidFill>
                  <a:srgbClr val="000000"/>
                </a:solidFill>
                <a:latin typeface="Arial" pitchFamily="34" charset="0"/>
              </a:rPr>
              <a:t>Star</a:t>
            </a:r>
            <a:endParaRPr lang="en-US" dirty="0">
              <a:latin typeface="Arial" pitchFamily="34" charset="0"/>
            </a:endParaRPr>
          </a:p>
        </p:txBody>
      </p:sp>
      <p:sp>
        <p:nvSpPr>
          <p:cNvPr id="41992" name="Rectangle 8"/>
          <p:cNvSpPr>
            <a:spLocks noChangeArrowheads="1"/>
          </p:cNvSpPr>
          <p:nvPr/>
        </p:nvSpPr>
        <p:spPr bwMode="auto">
          <a:xfrm>
            <a:off x="6477000" y="4742477"/>
            <a:ext cx="1412875" cy="701675"/>
          </a:xfrm>
          <a:prstGeom prst="rect">
            <a:avLst/>
          </a:prstGeom>
          <a:noFill/>
          <a:ln w="9525">
            <a:noFill/>
            <a:miter lim="800000"/>
            <a:headEnd/>
            <a:tailEnd/>
          </a:ln>
        </p:spPr>
        <p:txBody>
          <a:bodyPr wrap="none">
            <a:spAutoFit/>
          </a:bodyPr>
          <a:lstStyle/>
          <a:p>
            <a:pPr algn="ctr"/>
            <a:r>
              <a:rPr lang="en-US" sz="2000" dirty="0">
                <a:solidFill>
                  <a:srgbClr val="000000"/>
                </a:solidFill>
                <a:latin typeface="Arial" pitchFamily="34" charset="0"/>
              </a:rPr>
              <a:t>Low-mass </a:t>
            </a:r>
          </a:p>
          <a:p>
            <a:pPr algn="ctr"/>
            <a:r>
              <a:rPr lang="en-US" sz="2000" dirty="0">
                <a:solidFill>
                  <a:srgbClr val="000000"/>
                </a:solidFill>
                <a:latin typeface="Arial" pitchFamily="34" charset="0"/>
              </a:rPr>
              <a:t>Star</a:t>
            </a:r>
            <a:endParaRPr lang="en-US" dirty="0">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26367" y="680701"/>
            <a:ext cx="8507290" cy="2082410"/>
          </a:xfrm>
        </p:spPr>
        <p:txBody>
          <a:bodyPr/>
          <a:lstStyle/>
          <a:p>
            <a:pPr algn="l"/>
            <a:r>
              <a:rPr lang="en-US" sz="2800" dirty="0"/>
              <a:t>What is the most important thing about a star?</a:t>
            </a:r>
          </a:p>
        </p:txBody>
      </p:sp>
      <p:sp>
        <p:nvSpPr>
          <p:cNvPr id="7" name="Date Placeholder 2"/>
          <p:cNvSpPr>
            <a:spLocks noGrp="1"/>
          </p:cNvSpPr>
          <p:nvPr>
            <p:ph type="dt" sz="half" idx="10"/>
          </p:nvPr>
        </p:nvSpPr>
        <p:spPr/>
        <p:txBody>
          <a:bodyPr/>
          <a:lstStyle/>
          <a:p>
            <a:endParaRPr lang="en-US"/>
          </a:p>
        </p:txBody>
      </p:sp>
      <p:sp>
        <p:nvSpPr>
          <p:cNvPr id="8" name="Footer Placeholder 3"/>
          <p:cNvSpPr>
            <a:spLocks noGrp="1"/>
          </p:cNvSpPr>
          <p:nvPr>
            <p:ph type="ftr" sz="quarter" idx="11"/>
          </p:nvPr>
        </p:nvSpPr>
        <p:spPr/>
        <p:txBody>
          <a:bodyPr/>
          <a:lstStyle/>
          <a:p>
            <a:endParaRPr lang="en-US"/>
          </a:p>
        </p:txBody>
      </p:sp>
      <p:sp>
        <p:nvSpPr>
          <p:cNvPr id="43012" name="AutoShape 4"/>
          <p:cNvSpPr>
            <a:spLocks noChangeArrowheads="1"/>
          </p:cNvSpPr>
          <p:nvPr/>
        </p:nvSpPr>
        <p:spPr bwMode="auto">
          <a:xfrm>
            <a:off x="2339752" y="1700809"/>
            <a:ext cx="4464496" cy="1569660"/>
          </a:xfrm>
          <a:prstGeom prst="roundRect">
            <a:avLst>
              <a:gd name="adj" fmla="val 16667"/>
            </a:avLst>
          </a:prstGeom>
          <a:solidFill>
            <a:schemeClr val="tx2"/>
          </a:solidFill>
          <a:ln w="9525">
            <a:solidFill>
              <a:schemeClr val="tx1"/>
            </a:solidFill>
            <a:round/>
            <a:headEnd/>
            <a:tailEnd/>
          </a:ln>
        </p:spPr>
        <p:txBody>
          <a:bodyPr wrap="none" anchor="ctr"/>
          <a:lstStyle/>
          <a:p>
            <a:endParaRPr lang="en-US"/>
          </a:p>
        </p:txBody>
      </p:sp>
      <p:sp>
        <p:nvSpPr>
          <p:cNvPr id="43011" name="Rectangle 3"/>
          <p:cNvSpPr>
            <a:spLocks noChangeArrowheads="1"/>
          </p:cNvSpPr>
          <p:nvPr/>
        </p:nvSpPr>
        <p:spPr bwMode="auto">
          <a:xfrm>
            <a:off x="2555776" y="1700808"/>
            <a:ext cx="4248472" cy="1569660"/>
          </a:xfrm>
          <a:prstGeom prst="rect">
            <a:avLst/>
          </a:prstGeom>
          <a:noFill/>
          <a:ln w="9525">
            <a:noFill/>
            <a:miter lim="800000"/>
            <a:headEnd/>
            <a:tailEnd/>
          </a:ln>
        </p:spPr>
        <p:txBody>
          <a:bodyPr wrap="square">
            <a:spAutoFit/>
          </a:bodyPr>
          <a:lstStyle/>
          <a:p>
            <a:r>
              <a:rPr lang="en-US" sz="9600" b="1" dirty="0">
                <a:solidFill>
                  <a:schemeClr val="bg2"/>
                </a:solidFill>
                <a:latin typeface="Arial" pitchFamily="34" charset="0"/>
              </a:rPr>
              <a:t>MASS!</a:t>
            </a:r>
            <a:endParaRPr lang="en-US" sz="8000" b="1" dirty="0">
              <a:solidFill>
                <a:schemeClr val="bg2"/>
              </a:solidFill>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Mass</a:t>
            </a:r>
            <a:endParaRPr lang="en-CA" dirty="0"/>
          </a:p>
        </p:txBody>
      </p:sp>
      <p:sp>
        <p:nvSpPr>
          <p:cNvPr id="5" name="Rectangle 6"/>
          <p:cNvSpPr>
            <a:spLocks noChangeArrowheads="1"/>
          </p:cNvSpPr>
          <p:nvPr/>
        </p:nvSpPr>
        <p:spPr bwMode="auto">
          <a:xfrm>
            <a:off x="457199" y="2819256"/>
            <a:ext cx="8596064" cy="1858888"/>
          </a:xfrm>
          <a:prstGeom prst="rect">
            <a:avLst/>
          </a:prstGeom>
          <a:noFill/>
          <a:ln w="9525">
            <a:noFill/>
            <a:miter lim="800000"/>
            <a:headEnd/>
            <a:tailEnd/>
          </a:ln>
          <a:effectLst/>
        </p:spPr>
        <p:txBody>
          <a:bodyPr anchor="ctr"/>
          <a:lstStyle/>
          <a:p>
            <a:pPr marL="342900" indent="-342900" eaLnBrk="1" hangingPunct="1">
              <a:buFont typeface="Arial" panose="020B0604020202020204" pitchFamily="34" charset="0"/>
              <a:buChar char="•"/>
            </a:pPr>
            <a:r>
              <a:rPr lang="en-US" dirty="0">
                <a:solidFill>
                  <a:schemeClr val="tx2"/>
                </a:solidFill>
                <a:effectLst>
                  <a:outerShdw blurRad="38100" dist="38100" dir="2700000" algn="tl">
                    <a:srgbClr val="000000"/>
                  </a:outerShdw>
                </a:effectLst>
              </a:rPr>
              <a:t>The </a:t>
            </a:r>
            <a:r>
              <a:rPr lang="en-US" u="sng" dirty="0">
                <a:solidFill>
                  <a:schemeClr val="tx2"/>
                </a:solidFill>
                <a:effectLst>
                  <a:outerShdw blurRad="38100" dist="38100" dir="2700000" algn="tl">
                    <a:srgbClr val="000000"/>
                  </a:outerShdw>
                </a:effectLst>
              </a:rPr>
              <a:t>mass</a:t>
            </a:r>
            <a:r>
              <a:rPr lang="en-US" dirty="0">
                <a:solidFill>
                  <a:schemeClr val="tx2"/>
                </a:solidFill>
                <a:effectLst>
                  <a:outerShdw blurRad="38100" dist="38100" dir="2700000" algn="tl">
                    <a:srgbClr val="000000"/>
                  </a:outerShdw>
                </a:effectLst>
              </a:rPr>
              <a:t> of a normal star almost completely determines </a:t>
            </a:r>
            <a:r>
              <a:rPr lang="en-US" dirty="0" smtClean="0">
                <a:solidFill>
                  <a:schemeClr val="tx2"/>
                </a:solidFill>
                <a:effectLst>
                  <a:outerShdw blurRad="38100" dist="38100" dir="2700000" algn="tl">
                    <a:srgbClr val="000000"/>
                  </a:outerShdw>
                </a:effectLst>
              </a:rPr>
              <a:t>everything about the star:</a:t>
            </a:r>
          </a:p>
          <a:p>
            <a:pPr marL="800100" lvl="1" indent="-342900" eaLnBrk="1" hangingPunct="1">
              <a:buFont typeface="Arial" panose="020B0604020202020204" pitchFamily="34" charset="0"/>
              <a:buChar char="•"/>
            </a:pPr>
            <a:r>
              <a:rPr lang="en-US" dirty="0" smtClean="0">
                <a:solidFill>
                  <a:schemeClr val="tx2"/>
                </a:solidFill>
                <a:effectLst>
                  <a:outerShdw blurRad="38100" dist="38100" dir="2700000" algn="tl">
                    <a:srgbClr val="000000"/>
                  </a:outerShdw>
                </a:effectLst>
              </a:rPr>
              <a:t>The mass controls the internal pressure of the star.</a:t>
            </a:r>
          </a:p>
          <a:p>
            <a:pPr marL="1257300" lvl="2" indent="-342900" eaLnBrk="1" hangingPunct="1">
              <a:buFont typeface="Arial" panose="020B0604020202020204" pitchFamily="34" charset="0"/>
              <a:buChar char="•"/>
            </a:pPr>
            <a:r>
              <a:rPr lang="en-US" dirty="0" smtClean="0">
                <a:solidFill>
                  <a:schemeClr val="tx2"/>
                </a:solidFill>
                <a:effectLst>
                  <a:outerShdw blurRad="38100" dist="38100" dir="2700000" algn="tl">
                    <a:srgbClr val="000000"/>
                  </a:outerShdw>
                </a:effectLst>
              </a:rPr>
              <a:t>The pressure controls its</a:t>
            </a:r>
            <a:r>
              <a:rPr lang="en-US" dirty="0" smtClean="0">
                <a:solidFill>
                  <a:schemeClr val="tx2"/>
                </a:solidFill>
              </a:rPr>
              <a:t> </a:t>
            </a:r>
            <a:r>
              <a:rPr lang="en-US" b="1" dirty="0" smtClean="0">
                <a:solidFill>
                  <a:schemeClr val="accent1"/>
                </a:solidFill>
                <a:effectLst>
                  <a:outerShdw blurRad="38100" dist="38100" dir="2700000" algn="tl">
                    <a:srgbClr val="000000"/>
                  </a:outerShdw>
                </a:effectLst>
              </a:rPr>
              <a:t>TEMPERATURE</a:t>
            </a:r>
            <a:r>
              <a:rPr lang="en-US" dirty="0" smtClean="0">
                <a:solidFill>
                  <a:schemeClr val="accent1"/>
                </a:solidFill>
              </a:rPr>
              <a:t>!</a:t>
            </a:r>
          </a:p>
          <a:p>
            <a:pPr marL="800100" lvl="1" indent="-342900" eaLnBrk="1" hangingPunct="1">
              <a:buFont typeface="Arial" panose="020B0604020202020204" pitchFamily="34" charset="0"/>
              <a:buChar char="•"/>
            </a:pPr>
            <a:r>
              <a:rPr lang="en-US" dirty="0" smtClean="0">
                <a:solidFill>
                  <a:schemeClr val="tx2"/>
                </a:solidFill>
                <a:effectLst>
                  <a:outerShdw blurRad="38100" dist="38100" dir="2700000" algn="tl">
                    <a:srgbClr val="000000"/>
                  </a:outerShdw>
                </a:effectLst>
              </a:rPr>
              <a:t>The </a:t>
            </a:r>
            <a:r>
              <a:rPr lang="en-US" dirty="0">
                <a:solidFill>
                  <a:schemeClr val="tx2"/>
                </a:solidFill>
                <a:effectLst>
                  <a:outerShdw blurRad="38100" dist="38100" dir="2700000" algn="tl">
                    <a:srgbClr val="000000"/>
                  </a:outerShdw>
                </a:effectLst>
              </a:rPr>
              <a:t>temperature </a:t>
            </a:r>
            <a:r>
              <a:rPr lang="en-US" dirty="0" smtClean="0">
                <a:solidFill>
                  <a:schemeClr val="tx2"/>
                </a:solidFill>
                <a:effectLst>
                  <a:outerShdw blurRad="38100" dist="38100" dir="2700000" algn="tl">
                    <a:srgbClr val="000000"/>
                  </a:outerShdw>
                </a:effectLst>
              </a:rPr>
              <a:t>and pressure control the rate of fusion at the core.</a:t>
            </a:r>
            <a:endParaRPr lang="en-US" dirty="0" smtClean="0">
              <a:solidFill>
                <a:schemeClr val="tx2"/>
              </a:solidFill>
            </a:endParaRPr>
          </a:p>
          <a:p>
            <a:pPr marL="800100" lvl="1" indent="-342900" eaLnBrk="1" hangingPunct="1">
              <a:buFont typeface="Arial" panose="020B0604020202020204" pitchFamily="34" charset="0"/>
              <a:buChar char="•"/>
            </a:pPr>
            <a:r>
              <a:rPr lang="en-US" dirty="0" smtClean="0">
                <a:solidFill>
                  <a:schemeClr val="tx2"/>
                </a:solidFill>
              </a:rPr>
              <a:t>The temperature and rate of fusion control the Luminosity of the star.</a:t>
            </a:r>
          </a:p>
          <a:p>
            <a:pPr marL="800100" lvl="1" indent="-342900" eaLnBrk="1" hangingPunct="1">
              <a:buFont typeface="Arial" panose="020B0604020202020204" pitchFamily="34" charset="0"/>
              <a:buChar char="•"/>
            </a:pPr>
            <a:r>
              <a:rPr lang="en-US" dirty="0" smtClean="0">
                <a:solidFill>
                  <a:schemeClr val="tx2"/>
                </a:solidFill>
              </a:rPr>
              <a:t>The mass controls the lifecycle of the star.</a:t>
            </a:r>
          </a:p>
          <a:p>
            <a:pPr marL="800100" lvl="1" indent="-342900" eaLnBrk="1" hangingPunct="1">
              <a:buFont typeface="Arial" panose="020B0604020202020204" pitchFamily="34" charset="0"/>
              <a:buChar char="•"/>
            </a:pPr>
            <a:r>
              <a:rPr lang="en-US" dirty="0" smtClean="0">
                <a:solidFill>
                  <a:schemeClr val="tx2"/>
                </a:solidFill>
              </a:rPr>
              <a:t>The mass controls the length of time a star burns for.</a:t>
            </a:r>
          </a:p>
          <a:p>
            <a:pPr marL="800100" lvl="1" indent="-342900" eaLnBrk="1" hangingPunct="1">
              <a:buFont typeface="Arial" panose="020B0604020202020204" pitchFamily="34" charset="0"/>
              <a:buChar char="•"/>
            </a:pPr>
            <a:r>
              <a:rPr lang="en-US" dirty="0" smtClean="0">
                <a:solidFill>
                  <a:schemeClr val="tx2"/>
                </a:solidFill>
              </a:rPr>
              <a:t>The mass controls what elements are fused within the star.</a:t>
            </a:r>
            <a:endParaRPr lang="en-US" dirty="0">
              <a:solidFill>
                <a:schemeClr val="accent1"/>
              </a:solidFill>
            </a:endParaRPr>
          </a:p>
          <a:p>
            <a:pPr marL="800100" lvl="1" indent="-342900" eaLnBrk="1" hangingPunct="1">
              <a:buFont typeface="Arial" panose="020B0604020202020204" pitchFamily="34" charset="0"/>
              <a:buChar char="•"/>
            </a:pPr>
            <a:endParaRPr lang="en-US" dirty="0">
              <a:solidFill>
                <a:schemeClr val="accent1"/>
              </a:solidFill>
            </a:endParaRPr>
          </a:p>
        </p:txBody>
      </p:sp>
      <p:sp>
        <p:nvSpPr>
          <p:cNvPr id="6" name="Rectangle 7"/>
          <p:cNvSpPr>
            <a:spLocks noChangeArrowheads="1"/>
          </p:cNvSpPr>
          <p:nvPr/>
        </p:nvSpPr>
        <p:spPr bwMode="auto">
          <a:xfrm>
            <a:off x="817554" y="6070936"/>
            <a:ext cx="8002918" cy="787064"/>
          </a:xfrm>
          <a:prstGeom prst="rect">
            <a:avLst/>
          </a:prstGeom>
          <a:noFill/>
          <a:ln w="9525">
            <a:noFill/>
            <a:miter lim="800000"/>
            <a:headEnd/>
            <a:tailEnd/>
          </a:ln>
          <a:effectLst/>
        </p:spPr>
        <p:txBody>
          <a:bodyPr/>
          <a:lstStyle/>
          <a:p>
            <a:pPr marL="342900" indent="-342900" eaLnBrk="1" hangingPunct="1">
              <a:spcBef>
                <a:spcPct val="20000"/>
              </a:spcBef>
              <a:buClr>
                <a:srgbClr val="FFCC00"/>
              </a:buClr>
              <a:buFont typeface="Wingdings" pitchFamily="2" charset="2"/>
              <a:buChar char="s"/>
            </a:pPr>
            <a:r>
              <a:rPr lang="en-US" sz="1800" dirty="0">
                <a:solidFill>
                  <a:schemeClr val="tx2"/>
                </a:solidFill>
              </a:rPr>
              <a:t>Note</a:t>
            </a:r>
            <a:r>
              <a:rPr lang="en-US" sz="1800" dirty="0" smtClean="0">
                <a:solidFill>
                  <a:schemeClr val="tx2"/>
                </a:solidFill>
              </a:rPr>
              <a:t>: when we say </a:t>
            </a:r>
            <a:r>
              <a:rPr lang="en-US" sz="1800" dirty="0">
                <a:solidFill>
                  <a:schemeClr val="tx2"/>
                </a:solidFill>
              </a:rPr>
              <a:t>“normal” </a:t>
            </a:r>
            <a:r>
              <a:rPr lang="en-US" sz="1800" dirty="0" smtClean="0">
                <a:solidFill>
                  <a:schemeClr val="tx2"/>
                </a:solidFill>
              </a:rPr>
              <a:t>star, we mean </a:t>
            </a:r>
            <a:r>
              <a:rPr lang="en-US" sz="1800" dirty="0">
                <a:solidFill>
                  <a:schemeClr val="tx2"/>
                </a:solidFill>
              </a:rPr>
              <a:t>a star that’s fusing Hydrogen into Helium in its center (we say “hydrogen burning”).</a:t>
            </a:r>
          </a:p>
        </p:txBody>
      </p:sp>
    </p:spTree>
    <p:extLst>
      <p:ext uri="{BB962C8B-B14F-4D97-AF65-F5344CB8AC3E}">
        <p14:creationId xmlns:p14="http://schemas.microsoft.com/office/powerpoint/2010/main" val="258688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up)">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l"/>
            <a:r>
              <a:rPr lang="en-US" dirty="0" smtClean="0"/>
              <a:t>Luminosity.</a:t>
            </a:r>
            <a:endParaRPr lang="en-US" dirty="0"/>
          </a:p>
        </p:txBody>
      </p:sp>
      <p:sp>
        <p:nvSpPr>
          <p:cNvPr id="4" name="Content Placeholder 3"/>
          <p:cNvSpPr>
            <a:spLocks noGrp="1"/>
          </p:cNvSpPr>
          <p:nvPr>
            <p:ph idx="1"/>
          </p:nvPr>
        </p:nvSpPr>
        <p:spPr>
          <a:xfrm>
            <a:off x="414917" y="1707526"/>
            <a:ext cx="6561566" cy="4169746"/>
          </a:xfrm>
        </p:spPr>
        <p:txBody>
          <a:bodyPr/>
          <a:lstStyle/>
          <a:p>
            <a:r>
              <a:rPr lang="en-US" dirty="0"/>
              <a:t>The </a:t>
            </a:r>
            <a:r>
              <a:rPr lang="en-US" dirty="0">
                <a:solidFill>
                  <a:srgbClr val="E7DE6E"/>
                </a:solidFill>
              </a:rPr>
              <a:t>LUMINOSITY</a:t>
            </a:r>
            <a:r>
              <a:rPr lang="en-US" dirty="0"/>
              <a:t> of a star is </a:t>
            </a:r>
            <a:br>
              <a:rPr lang="en-US" dirty="0"/>
            </a:br>
            <a:r>
              <a:rPr lang="en-US" dirty="0"/>
              <a:t>how much </a:t>
            </a:r>
            <a:r>
              <a:rPr lang="en-US" dirty="0">
                <a:solidFill>
                  <a:srgbClr val="E7DE6E"/>
                </a:solidFill>
              </a:rPr>
              <a:t>ENERGY</a:t>
            </a:r>
            <a:r>
              <a:rPr lang="en-US" dirty="0"/>
              <a:t> it gives off</a:t>
            </a:r>
            <a:br>
              <a:rPr lang="en-US" dirty="0"/>
            </a:br>
            <a:r>
              <a:rPr lang="en-US" dirty="0" smtClean="0"/>
              <a:t>every second.</a:t>
            </a:r>
          </a:p>
          <a:p>
            <a:r>
              <a:rPr lang="en-US" dirty="0" smtClean="0"/>
              <a:t>You can think of luminosity as the total “power output” of the star.</a:t>
            </a:r>
          </a:p>
          <a:p>
            <a:pPr lvl="1"/>
            <a:r>
              <a:rPr lang="en-US" sz="2800" dirty="0" smtClean="0"/>
              <a:t>Of course, the energy as star </a:t>
            </a:r>
            <a:r>
              <a:rPr lang="en-US" sz="2800" dirty="0"/>
              <a:t>emits is generated by the fusion in its core…</a:t>
            </a:r>
            <a:endParaRPr lang="en-US" sz="3600" dirty="0"/>
          </a:p>
          <a:p>
            <a:endParaRPr lang="en-CA" dirty="0"/>
          </a:p>
        </p:txBody>
      </p:sp>
      <p:sp>
        <p:nvSpPr>
          <p:cNvPr id="7" name="Date Placeholder 2"/>
          <p:cNvSpPr>
            <a:spLocks noGrp="1"/>
          </p:cNvSpPr>
          <p:nvPr>
            <p:ph type="dt" sz="half" idx="10"/>
          </p:nvPr>
        </p:nvSpPr>
        <p:spPr/>
        <p:txBody>
          <a:bodyPr/>
          <a:lstStyle/>
          <a:p>
            <a:endParaRPr lang="en-US"/>
          </a:p>
        </p:txBody>
      </p:sp>
      <p:sp>
        <p:nvSpPr>
          <p:cNvPr id="8" name="Footer Placeholder 3"/>
          <p:cNvSpPr>
            <a:spLocks noGrp="1"/>
          </p:cNvSpPr>
          <p:nvPr>
            <p:ph type="ftr" sz="quarter" idx="11"/>
          </p:nvPr>
        </p:nvSpPr>
        <p:spPr/>
        <p:txBody>
          <a:bodyPr/>
          <a:lstStyle/>
          <a:p>
            <a:endParaRPr lang="en-US"/>
          </a:p>
        </p:txBody>
      </p:sp>
      <p:sp>
        <p:nvSpPr>
          <p:cNvPr id="46089" name="AutoShape 9"/>
          <p:cNvSpPr>
            <a:spLocks noChangeArrowheads="1"/>
          </p:cNvSpPr>
          <p:nvPr/>
        </p:nvSpPr>
        <p:spPr bwMode="auto">
          <a:xfrm>
            <a:off x="6497276" y="2989161"/>
            <a:ext cx="2360100" cy="1129366"/>
          </a:xfrm>
          <a:prstGeom prst="roundRect">
            <a:avLst>
              <a:gd name="adj" fmla="val 16667"/>
            </a:avLst>
          </a:prstGeom>
          <a:solidFill>
            <a:schemeClr val="bg2">
              <a:alpha val="50999"/>
            </a:schemeClr>
          </a:solidFill>
          <a:ln w="9525">
            <a:solidFill>
              <a:schemeClr val="tx1"/>
            </a:solidFill>
            <a:round/>
            <a:headEnd/>
            <a:tailEnd/>
          </a:ln>
        </p:spPr>
        <p:txBody>
          <a:bodyPr wrap="none" anchor="ctr"/>
          <a:lstStyle/>
          <a:p>
            <a:endParaRPr lang="en-US"/>
          </a:p>
        </p:txBody>
      </p:sp>
      <p:sp>
        <p:nvSpPr>
          <p:cNvPr id="46091" name="Rectangle 11"/>
          <p:cNvSpPr>
            <a:spLocks noChangeArrowheads="1"/>
          </p:cNvSpPr>
          <p:nvPr/>
        </p:nvSpPr>
        <p:spPr bwMode="auto">
          <a:xfrm>
            <a:off x="6497277" y="3102864"/>
            <a:ext cx="2360099" cy="1015663"/>
          </a:xfrm>
          <a:prstGeom prst="rect">
            <a:avLst/>
          </a:prstGeom>
          <a:noFill/>
          <a:ln w="9525">
            <a:noFill/>
            <a:miter lim="800000"/>
            <a:headEnd/>
            <a:tailEnd/>
          </a:ln>
        </p:spPr>
        <p:txBody>
          <a:bodyPr wrap="square">
            <a:spAutoFit/>
          </a:bodyPr>
          <a:lstStyle/>
          <a:p>
            <a:pPr algn="ctr"/>
            <a:r>
              <a:rPr lang="en-US" sz="2000" dirty="0">
                <a:latin typeface="Arial" pitchFamily="34" charset="0"/>
              </a:rPr>
              <a:t>This light bulb has a luminosity of 60 Watts</a:t>
            </a:r>
            <a:endParaRPr lang="en-US" sz="2000" dirty="0">
              <a:solidFill>
                <a:srgbClr val="FF3E0D"/>
              </a:solidFill>
              <a:latin typeface="Arial" pitchFamily="34" charset="0"/>
            </a:endParaRPr>
          </a:p>
        </p:txBody>
      </p:sp>
      <p:pic>
        <p:nvPicPr>
          <p:cNvPr id="9" name="Picture 10" descr="lightbulb"/>
          <p:cNvPicPr>
            <a:picLocks noChangeAspect="1" noChangeArrowheads="1"/>
          </p:cNvPicPr>
          <p:nvPr/>
        </p:nvPicPr>
        <p:blipFill>
          <a:blip r:embed="rId3" cstate="print"/>
          <a:srcRect/>
          <a:stretch>
            <a:fillRect/>
          </a:stretch>
        </p:blipFill>
        <p:spPr bwMode="auto">
          <a:xfrm>
            <a:off x="6824838" y="281899"/>
            <a:ext cx="1704975" cy="25908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14400" y="76200"/>
            <a:ext cx="7772400" cy="1143000"/>
          </a:xfrm>
        </p:spPr>
        <p:txBody>
          <a:bodyPr/>
          <a:lstStyle/>
          <a:p>
            <a:r>
              <a:rPr lang="en-US"/>
              <a:t>The core pressure </a:t>
            </a:r>
            <a:r>
              <a:rPr lang="en-US">
                <a:solidFill>
                  <a:schemeClr val="tx1"/>
                </a:solidFill>
              </a:rPr>
              <a:t>determines the rate of fusion…</a:t>
            </a:r>
            <a:endParaRPr lang="en-US"/>
          </a:p>
        </p:txBody>
      </p:sp>
      <p:sp>
        <p:nvSpPr>
          <p:cNvPr id="13" name="Date Placeholder 2"/>
          <p:cNvSpPr>
            <a:spLocks noGrp="1"/>
          </p:cNvSpPr>
          <p:nvPr>
            <p:ph type="dt" sz="half" idx="10"/>
          </p:nvPr>
        </p:nvSpPr>
        <p:spPr/>
        <p:txBody>
          <a:bodyPr/>
          <a:lstStyle/>
          <a:p>
            <a:endParaRPr lang="en-US"/>
          </a:p>
        </p:txBody>
      </p:sp>
      <p:sp>
        <p:nvSpPr>
          <p:cNvPr id="14" name="Footer Placeholder 3"/>
          <p:cNvSpPr>
            <a:spLocks noGrp="1"/>
          </p:cNvSpPr>
          <p:nvPr>
            <p:ph type="ftr" sz="quarter" idx="11"/>
          </p:nvPr>
        </p:nvSpPr>
        <p:spPr/>
        <p:txBody>
          <a:bodyPr/>
          <a:lstStyle/>
          <a:p>
            <a:endParaRPr lang="en-US"/>
          </a:p>
        </p:txBody>
      </p:sp>
      <p:sp>
        <p:nvSpPr>
          <p:cNvPr id="45065" name="AutoShape 9"/>
          <p:cNvSpPr>
            <a:spLocks noChangeArrowheads="1"/>
          </p:cNvSpPr>
          <p:nvPr/>
        </p:nvSpPr>
        <p:spPr bwMode="auto">
          <a:xfrm>
            <a:off x="6400800" y="1676400"/>
            <a:ext cx="2286000" cy="1981200"/>
          </a:xfrm>
          <a:prstGeom prst="upArrowCallout">
            <a:avLst>
              <a:gd name="adj1" fmla="val 28846"/>
              <a:gd name="adj2" fmla="val 28846"/>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45064" name="AutoShape 8"/>
          <p:cNvSpPr>
            <a:spLocks noChangeArrowheads="1"/>
          </p:cNvSpPr>
          <p:nvPr/>
        </p:nvSpPr>
        <p:spPr bwMode="auto">
          <a:xfrm>
            <a:off x="2819400" y="1676400"/>
            <a:ext cx="3200400" cy="1981200"/>
          </a:xfrm>
          <a:prstGeom prst="upArrowCallout">
            <a:avLst>
              <a:gd name="adj1" fmla="val 40385"/>
              <a:gd name="adj2" fmla="val 40385"/>
              <a:gd name="adj3" fmla="val 16667"/>
              <a:gd name="adj4" fmla="val 66667"/>
            </a:avLst>
          </a:prstGeom>
          <a:solidFill>
            <a:srgbClr val="E7DE6E"/>
          </a:solidFill>
          <a:ln w="9525">
            <a:solidFill>
              <a:schemeClr val="tx1"/>
            </a:solidFill>
            <a:miter lim="800000"/>
            <a:headEnd/>
            <a:tailEnd/>
          </a:ln>
        </p:spPr>
        <p:txBody>
          <a:bodyPr wrap="none" anchor="ctr"/>
          <a:lstStyle/>
          <a:p>
            <a:endParaRPr lang="en-US"/>
          </a:p>
        </p:txBody>
      </p:sp>
      <p:sp>
        <p:nvSpPr>
          <p:cNvPr id="45063" name="AutoShape 7"/>
          <p:cNvSpPr>
            <a:spLocks noChangeArrowheads="1"/>
          </p:cNvSpPr>
          <p:nvPr/>
        </p:nvSpPr>
        <p:spPr bwMode="auto">
          <a:xfrm>
            <a:off x="457200" y="1676400"/>
            <a:ext cx="1828800" cy="1981200"/>
          </a:xfrm>
          <a:prstGeom prst="upArrowCallout">
            <a:avLst>
              <a:gd name="adj1" fmla="val 25000"/>
              <a:gd name="adj2" fmla="val 25000"/>
              <a:gd name="adj3" fmla="val 18056"/>
              <a:gd name="adj4" fmla="val 66667"/>
            </a:avLst>
          </a:prstGeom>
          <a:solidFill>
            <a:schemeClr val="bg2"/>
          </a:solidFill>
          <a:ln w="9525">
            <a:solidFill>
              <a:schemeClr val="tx1"/>
            </a:solidFill>
            <a:miter lim="800000"/>
            <a:headEnd/>
            <a:tailEnd/>
          </a:ln>
        </p:spPr>
        <p:txBody>
          <a:bodyPr wrap="none" anchor="ctr"/>
          <a:lstStyle/>
          <a:p>
            <a:endParaRPr lang="en-US"/>
          </a:p>
        </p:txBody>
      </p:sp>
      <p:sp>
        <p:nvSpPr>
          <p:cNvPr id="45059" name="Rectangle 3"/>
          <p:cNvSpPr>
            <a:spLocks noChangeArrowheads="1"/>
          </p:cNvSpPr>
          <p:nvPr/>
        </p:nvSpPr>
        <p:spPr bwMode="auto">
          <a:xfrm>
            <a:off x="533400" y="2590800"/>
            <a:ext cx="1768475" cy="762000"/>
          </a:xfrm>
          <a:prstGeom prst="rect">
            <a:avLst/>
          </a:prstGeom>
          <a:noFill/>
          <a:ln w="9525">
            <a:noFill/>
            <a:miter lim="800000"/>
            <a:headEnd/>
            <a:tailEnd/>
          </a:ln>
        </p:spPr>
        <p:txBody>
          <a:bodyPr wrap="none">
            <a:spAutoFit/>
          </a:bodyPr>
          <a:lstStyle/>
          <a:p>
            <a:r>
              <a:rPr lang="en-US" sz="4400">
                <a:latin typeface="Arial" pitchFamily="34" charset="0"/>
              </a:rPr>
              <a:t>MASS</a:t>
            </a:r>
            <a:endParaRPr lang="en-US">
              <a:latin typeface="Arial" pitchFamily="34" charset="0"/>
            </a:endParaRPr>
          </a:p>
        </p:txBody>
      </p:sp>
      <p:sp>
        <p:nvSpPr>
          <p:cNvPr id="45060" name="Rectangle 4"/>
          <p:cNvSpPr>
            <a:spLocks noChangeArrowheads="1"/>
          </p:cNvSpPr>
          <p:nvPr/>
        </p:nvSpPr>
        <p:spPr bwMode="auto">
          <a:xfrm>
            <a:off x="2667000" y="2438400"/>
            <a:ext cx="3505200" cy="1128713"/>
          </a:xfrm>
          <a:prstGeom prst="rect">
            <a:avLst/>
          </a:prstGeom>
          <a:noFill/>
          <a:ln w="9525">
            <a:noFill/>
            <a:miter lim="800000"/>
            <a:headEnd/>
            <a:tailEnd/>
          </a:ln>
        </p:spPr>
        <p:txBody>
          <a:bodyPr>
            <a:spAutoFit/>
          </a:bodyPr>
          <a:lstStyle/>
          <a:p>
            <a:pPr algn="ctr"/>
            <a:r>
              <a:rPr lang="en-US" sz="3600">
                <a:latin typeface="Arial" pitchFamily="34" charset="0"/>
              </a:rPr>
              <a:t> </a:t>
            </a:r>
            <a:r>
              <a:rPr lang="en-US" sz="3200">
                <a:solidFill>
                  <a:srgbClr val="000000"/>
                </a:solidFill>
                <a:latin typeface="Arial" pitchFamily="34" charset="0"/>
              </a:rPr>
              <a:t>PRESSURE &amp;</a:t>
            </a:r>
          </a:p>
          <a:p>
            <a:pPr algn="ctr"/>
            <a:r>
              <a:rPr lang="en-US" sz="3200">
                <a:solidFill>
                  <a:srgbClr val="000000"/>
                </a:solidFill>
                <a:latin typeface="Arial" pitchFamily="34" charset="0"/>
              </a:rPr>
              <a:t>TEMPERATURE</a:t>
            </a:r>
            <a:endParaRPr lang="en-US" sz="3600">
              <a:solidFill>
                <a:srgbClr val="493079"/>
              </a:solidFill>
              <a:latin typeface="Arial" pitchFamily="34" charset="0"/>
            </a:endParaRPr>
          </a:p>
        </p:txBody>
      </p:sp>
      <p:sp>
        <p:nvSpPr>
          <p:cNvPr id="45061" name="Rectangle 5"/>
          <p:cNvSpPr>
            <a:spLocks noChangeArrowheads="1"/>
          </p:cNvSpPr>
          <p:nvPr/>
        </p:nvSpPr>
        <p:spPr bwMode="auto">
          <a:xfrm>
            <a:off x="6286500" y="2438400"/>
            <a:ext cx="2552700" cy="1190625"/>
          </a:xfrm>
          <a:prstGeom prst="rect">
            <a:avLst/>
          </a:prstGeom>
          <a:noFill/>
          <a:ln w="9525">
            <a:noFill/>
            <a:miter lim="800000"/>
            <a:headEnd/>
            <a:tailEnd/>
          </a:ln>
        </p:spPr>
        <p:txBody>
          <a:bodyPr>
            <a:spAutoFit/>
          </a:bodyPr>
          <a:lstStyle/>
          <a:p>
            <a:pPr algn="ctr"/>
            <a:r>
              <a:rPr lang="en-US" sz="3600">
                <a:solidFill>
                  <a:srgbClr val="000000"/>
                </a:solidFill>
                <a:latin typeface="Arial" pitchFamily="34" charset="0"/>
              </a:rPr>
              <a:t>RATE OF FUSION</a:t>
            </a:r>
            <a:endParaRPr lang="en-US" sz="3600">
              <a:latin typeface="Arial" pitchFamily="34" charset="0"/>
            </a:endParaRPr>
          </a:p>
        </p:txBody>
      </p:sp>
      <p:sp>
        <p:nvSpPr>
          <p:cNvPr id="45066" name="Line 10"/>
          <p:cNvSpPr>
            <a:spLocks noChangeShapeType="1"/>
          </p:cNvSpPr>
          <p:nvPr/>
        </p:nvSpPr>
        <p:spPr bwMode="auto">
          <a:xfrm>
            <a:off x="2286000" y="2971800"/>
            <a:ext cx="533400" cy="0"/>
          </a:xfrm>
          <a:prstGeom prst="line">
            <a:avLst/>
          </a:prstGeom>
          <a:noFill/>
          <a:ln w="76200">
            <a:solidFill>
              <a:schemeClr val="tx1"/>
            </a:solidFill>
            <a:round/>
            <a:headEnd/>
            <a:tailEnd type="arrow" w="med" len="med"/>
          </a:ln>
        </p:spPr>
        <p:txBody>
          <a:bodyPr wrap="none" anchor="ctr"/>
          <a:lstStyle/>
          <a:p>
            <a:endParaRPr lang="en-US"/>
          </a:p>
        </p:txBody>
      </p:sp>
      <p:sp>
        <p:nvSpPr>
          <p:cNvPr id="45067" name="Line 11"/>
          <p:cNvSpPr>
            <a:spLocks noChangeShapeType="1"/>
          </p:cNvSpPr>
          <p:nvPr/>
        </p:nvSpPr>
        <p:spPr bwMode="auto">
          <a:xfrm>
            <a:off x="5943600" y="2971800"/>
            <a:ext cx="457200" cy="0"/>
          </a:xfrm>
          <a:prstGeom prst="line">
            <a:avLst/>
          </a:prstGeom>
          <a:noFill/>
          <a:ln w="76200">
            <a:solidFill>
              <a:schemeClr val="tx1"/>
            </a:solidFill>
            <a:round/>
            <a:headEnd/>
            <a:tailEnd type="arrow" w="med" len="med"/>
          </a:ln>
        </p:spPr>
        <p:txBody>
          <a:bodyPr wrap="none" anchor="ctr"/>
          <a:lstStyle/>
          <a:p>
            <a:endParaRPr lang="en-US"/>
          </a:p>
        </p:txBody>
      </p:sp>
      <p:sp>
        <p:nvSpPr>
          <p:cNvPr id="45076" name="Rectangle 20"/>
          <p:cNvSpPr>
            <a:spLocks noChangeArrowheads="1"/>
          </p:cNvSpPr>
          <p:nvPr/>
        </p:nvSpPr>
        <p:spPr bwMode="auto">
          <a:xfrm>
            <a:off x="1828800" y="3733800"/>
            <a:ext cx="7162800" cy="1828800"/>
          </a:xfrm>
          <a:prstGeom prst="rect">
            <a:avLst/>
          </a:prstGeom>
          <a:noFill/>
          <a:ln w="9525">
            <a:noFill/>
            <a:miter lim="800000"/>
            <a:headEnd/>
            <a:tailEnd/>
          </a:ln>
          <a:effectLst>
            <a:outerShdw algn="ctr" rotWithShape="0">
              <a:srgbClr val="808080">
                <a:alpha val="75000"/>
              </a:srgbClr>
            </a:outerShdw>
          </a:effectLst>
        </p:spPr>
        <p:txBody>
          <a:bodyPr anchor="ctr"/>
          <a:lstStyle/>
          <a:p>
            <a:pPr eaLnBrk="1" hangingPunct="1"/>
            <a:r>
              <a:rPr lang="en-US" sz="4400">
                <a:solidFill>
                  <a:schemeClr val="tx2"/>
                </a:solidFill>
              </a:rPr>
              <a:t>…which in turn determines the star’s</a:t>
            </a:r>
          </a:p>
        </p:txBody>
      </p:sp>
      <p:sp>
        <p:nvSpPr>
          <p:cNvPr id="45077" name="AutoShape 21"/>
          <p:cNvSpPr>
            <a:spLocks noChangeArrowheads="1"/>
          </p:cNvSpPr>
          <p:nvPr/>
        </p:nvSpPr>
        <p:spPr bwMode="auto">
          <a:xfrm>
            <a:off x="4724400" y="4800600"/>
            <a:ext cx="3124200" cy="1676400"/>
          </a:xfrm>
          <a:prstGeom prst="upArrowCallout">
            <a:avLst>
              <a:gd name="adj1" fmla="val 46591"/>
              <a:gd name="adj2" fmla="val 46591"/>
              <a:gd name="adj3" fmla="val 16667"/>
              <a:gd name="adj4" fmla="val 66667"/>
            </a:avLst>
          </a:prstGeom>
          <a:solidFill>
            <a:srgbClr val="FF3E0D"/>
          </a:solidFill>
          <a:ln w="9525">
            <a:solidFill>
              <a:schemeClr val="tx1"/>
            </a:solidFill>
            <a:miter lim="800000"/>
            <a:headEnd/>
            <a:tailEnd/>
          </a:ln>
        </p:spPr>
        <p:txBody>
          <a:bodyPr wrap="none" anchor="ctr"/>
          <a:lstStyle/>
          <a:p>
            <a:pPr algn="ctr" eaLnBrk="1" hangingPunct="1"/>
            <a:r>
              <a:rPr lang="en-US" sz="4400">
                <a:solidFill>
                  <a:srgbClr val="E7DE6E"/>
                </a:solidFill>
              </a:rPr>
              <a:t>luminosity!</a:t>
            </a:r>
            <a:endParaRPr lang="en-US" sz="4400">
              <a:solidFill>
                <a:schemeClr val="tx2"/>
              </a:solidFill>
            </a:endParaRPr>
          </a:p>
          <a:p>
            <a:pPr algn="ctr"/>
            <a:endParaRPr lang="en-US">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Luminosity</a:t>
            </a:r>
            <a:endParaRPr lang="en-CA" dirty="0"/>
          </a:p>
        </p:txBody>
      </p:sp>
      <mc:AlternateContent xmlns:mc="http://schemas.openxmlformats.org/markup-compatibility/2006">
        <mc:Choice xmlns:a14="http://schemas.microsoft.com/office/drawing/2010/main" Requires="a14">
          <p:sp>
            <p:nvSpPr>
              <p:cNvPr id="5" name="Content Placeholder 4"/>
              <p:cNvSpPr>
                <a:spLocks noGrp="1"/>
              </p:cNvSpPr>
              <p:nvPr>
                <p:ph idx="1"/>
              </p:nvPr>
            </p:nvSpPr>
            <p:spPr/>
            <p:txBody>
              <a:bodyPr/>
              <a:lstStyle/>
              <a:p>
                <a:r>
                  <a:rPr lang="en-CA" dirty="0" smtClean="0"/>
                  <a:t>Main Sequence (you’ll learn this term in a few slides) stars have a relationship between luminosity and mass:</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𝐿</m:t>
                      </m:r>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3.5</m:t>
                          </m:r>
                        </m:sup>
                      </m:sSup>
                    </m:oMath>
                  </m:oMathPara>
                </a14:m>
                <a:endParaRPr lang="en-CA" dirty="0"/>
              </a:p>
            </p:txBody>
          </p:sp>
        </mc:Choice>
        <mc:Fallback>
          <p:sp>
            <p:nvSpPr>
              <p:cNvPr id="5" name="Content Placeholder 4"/>
              <p:cNvSpPr>
                <a:spLocks noGrp="1" noRot="1" noChangeAspect="1" noMove="1" noResize="1" noEditPoints="1" noAdjustHandles="1" noChangeArrowheads="1" noChangeShapeType="1" noTextEdit="1"/>
              </p:cNvSpPr>
              <p:nvPr>
                <p:ph idx="1"/>
              </p:nvPr>
            </p:nvSpPr>
            <p:spPr>
              <a:blipFill rotWithShape="0">
                <a:blip r:embed="rId2"/>
                <a:stretch>
                  <a:fillRect l="-549" t="-1600" r="-1647"/>
                </a:stretch>
              </a:blipFill>
            </p:spPr>
            <p:txBody>
              <a:bodyPr/>
              <a:lstStyle/>
              <a:p>
                <a:r>
                  <a:rPr lang="en-CA">
                    <a:noFill/>
                  </a:rPr>
                  <a:t> </a:t>
                </a:r>
              </a:p>
            </p:txBody>
          </p:sp>
        </mc:Fallback>
      </mc:AlternateContent>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65088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684213" y="0"/>
            <a:ext cx="7772400" cy="1143000"/>
          </a:xfrm>
        </p:spPr>
        <p:txBody>
          <a:bodyPr/>
          <a:lstStyle/>
          <a:p>
            <a:r>
              <a:rPr lang="en-GB"/>
              <a:t>Luminosity</a:t>
            </a:r>
          </a:p>
        </p:txBody>
      </p:sp>
      <p:sp>
        <p:nvSpPr>
          <p:cNvPr id="6" name="Date Placeholder 2"/>
          <p:cNvSpPr>
            <a:spLocks noGrp="1"/>
          </p:cNvSpPr>
          <p:nvPr>
            <p:ph type="dt" sz="half" idx="10"/>
          </p:nvPr>
        </p:nvSpPr>
        <p:spPr/>
        <p:txBody>
          <a:bodyPr/>
          <a:lstStyle/>
          <a:p>
            <a:endParaRPr lang="en-US"/>
          </a:p>
        </p:txBody>
      </p:sp>
      <p:sp>
        <p:nvSpPr>
          <p:cNvPr id="7" name="Footer Placeholder 3"/>
          <p:cNvSpPr>
            <a:spLocks noGrp="1"/>
          </p:cNvSpPr>
          <p:nvPr>
            <p:ph type="ftr" sz="quarter" idx="11"/>
          </p:nvPr>
        </p:nvSpPr>
        <p:spPr/>
        <p:txBody>
          <a:bodyPr/>
          <a:lstStyle/>
          <a:p>
            <a:endParaRPr lang="en-US"/>
          </a:p>
        </p:txBody>
      </p:sp>
      <p:sp>
        <p:nvSpPr>
          <p:cNvPr id="220165" name="Text Box 5"/>
          <p:cNvSpPr txBox="1">
            <a:spLocks noChangeArrowheads="1"/>
          </p:cNvSpPr>
          <p:nvPr/>
        </p:nvSpPr>
        <p:spPr bwMode="auto">
          <a:xfrm>
            <a:off x="431353" y="1341438"/>
            <a:ext cx="8712647" cy="2677656"/>
          </a:xfrm>
          <a:prstGeom prst="rect">
            <a:avLst/>
          </a:prstGeom>
          <a:noFill/>
          <a:ln w="9525">
            <a:noFill/>
            <a:miter lim="800000"/>
            <a:headEnd/>
            <a:tailEnd/>
          </a:ln>
          <a:effectLst/>
        </p:spPr>
        <p:txBody>
          <a:bodyPr wrap="square">
            <a:spAutoFit/>
          </a:bodyPr>
          <a:lstStyle/>
          <a:p>
            <a:pPr>
              <a:spcBef>
                <a:spcPct val="50000"/>
              </a:spcBef>
            </a:pPr>
            <a:r>
              <a:rPr lang="en-GB" sz="2800" dirty="0">
                <a:solidFill>
                  <a:schemeClr val="tx2"/>
                </a:solidFill>
              </a:rPr>
              <a:t>The Luminosity of a star is the </a:t>
            </a:r>
            <a:r>
              <a:rPr lang="en-GB" sz="2800" dirty="0" smtClean="0">
                <a:solidFill>
                  <a:schemeClr val="tx2"/>
                </a:solidFill>
              </a:rPr>
              <a:t>total energy </a:t>
            </a:r>
            <a:r>
              <a:rPr lang="en-GB" sz="2800" dirty="0">
                <a:solidFill>
                  <a:schemeClr val="tx2"/>
                </a:solidFill>
              </a:rPr>
              <a:t>that it releases per second. </a:t>
            </a:r>
            <a:endParaRPr lang="en-GB" sz="2800" dirty="0" smtClean="0">
              <a:solidFill>
                <a:schemeClr val="tx2"/>
              </a:solidFill>
            </a:endParaRPr>
          </a:p>
          <a:p>
            <a:pPr>
              <a:spcBef>
                <a:spcPct val="50000"/>
              </a:spcBef>
            </a:pPr>
            <a:r>
              <a:rPr lang="en-GB" sz="2800" dirty="0" smtClean="0">
                <a:solidFill>
                  <a:schemeClr val="tx2"/>
                </a:solidFill>
              </a:rPr>
              <a:t>Sun </a:t>
            </a:r>
            <a:r>
              <a:rPr lang="en-GB" sz="2800" dirty="0">
                <a:solidFill>
                  <a:schemeClr val="tx2"/>
                </a:solidFill>
              </a:rPr>
              <a:t>has a luminosity of 3.90x10</a:t>
            </a:r>
            <a:r>
              <a:rPr lang="en-GB" sz="2800" baseline="30000" dirty="0">
                <a:solidFill>
                  <a:schemeClr val="tx2"/>
                </a:solidFill>
              </a:rPr>
              <a:t>26</a:t>
            </a:r>
            <a:r>
              <a:rPr lang="en-GB" sz="2800" dirty="0">
                <a:solidFill>
                  <a:schemeClr val="tx2"/>
                </a:solidFill>
              </a:rPr>
              <a:t> W (often written as L</a:t>
            </a:r>
            <a:r>
              <a:rPr lang="en-GB" sz="2800" baseline="-25000" dirty="0">
                <a:solidFill>
                  <a:schemeClr val="tx2"/>
                </a:solidFill>
                <a:sym typeface="Wingdings" pitchFamily="2" charset="2"/>
              </a:rPr>
              <a:t></a:t>
            </a:r>
            <a:r>
              <a:rPr lang="en-GB" sz="2800" dirty="0">
                <a:solidFill>
                  <a:schemeClr val="tx2"/>
                </a:solidFill>
                <a:sym typeface="Wingdings" pitchFamily="2" charset="2"/>
              </a:rPr>
              <a:t>): it emits </a:t>
            </a:r>
            <a:r>
              <a:rPr lang="en-GB" sz="2800" dirty="0">
                <a:solidFill>
                  <a:schemeClr val="tx2"/>
                </a:solidFill>
              </a:rPr>
              <a:t>3.90x10</a:t>
            </a:r>
            <a:r>
              <a:rPr lang="en-GB" sz="2800" baseline="30000" dirty="0">
                <a:solidFill>
                  <a:schemeClr val="tx2"/>
                </a:solidFill>
              </a:rPr>
              <a:t>26</a:t>
            </a:r>
            <a:r>
              <a:rPr lang="en-GB" sz="2800" dirty="0">
                <a:solidFill>
                  <a:schemeClr val="tx2"/>
                </a:solidFill>
              </a:rPr>
              <a:t> joules per </a:t>
            </a:r>
            <a:r>
              <a:rPr lang="en-GB" sz="2800" dirty="0" smtClean="0">
                <a:solidFill>
                  <a:schemeClr val="tx2"/>
                </a:solidFill>
              </a:rPr>
              <a:t>second.</a:t>
            </a:r>
          </a:p>
          <a:p>
            <a:pPr>
              <a:spcBef>
                <a:spcPct val="50000"/>
              </a:spcBef>
            </a:pPr>
            <a:endParaRPr lang="en-GB" sz="2800" dirty="0">
              <a:solidFill>
                <a:schemeClr val="tx2"/>
              </a:solidFill>
            </a:endParaRPr>
          </a:p>
        </p:txBody>
      </p:sp>
      <p:sp>
        <p:nvSpPr>
          <p:cNvPr id="220170" name="Text Box 10"/>
          <p:cNvSpPr txBox="1">
            <a:spLocks noChangeArrowheads="1"/>
          </p:cNvSpPr>
          <p:nvPr/>
        </p:nvSpPr>
        <p:spPr bwMode="auto">
          <a:xfrm>
            <a:off x="502790" y="3815224"/>
            <a:ext cx="4789290" cy="2246769"/>
          </a:xfrm>
          <a:prstGeom prst="rect">
            <a:avLst/>
          </a:prstGeom>
          <a:noFill/>
          <a:ln w="9525">
            <a:noFill/>
            <a:miter lim="800000"/>
            <a:headEnd/>
            <a:tailEnd/>
          </a:ln>
          <a:effectLst/>
        </p:spPr>
        <p:txBody>
          <a:bodyPr wrap="square">
            <a:spAutoFit/>
          </a:bodyPr>
          <a:lstStyle/>
          <a:p>
            <a:pPr>
              <a:spcBef>
                <a:spcPct val="50000"/>
              </a:spcBef>
            </a:pPr>
            <a:r>
              <a:rPr lang="en-GB" sz="2800" dirty="0">
                <a:solidFill>
                  <a:schemeClr val="tx2"/>
                </a:solidFill>
              </a:rPr>
              <a:t>The energy that arrives at the Earth is only a very small amount when compared will the total energy released by the Sun.</a:t>
            </a:r>
          </a:p>
        </p:txBody>
      </p:sp>
      <p:pic>
        <p:nvPicPr>
          <p:cNvPr id="8" name="Picture 12" descr="sol_intro"/>
          <p:cNvPicPr>
            <a:picLocks noChangeAspect="1" noChangeArrowheads="1"/>
          </p:cNvPicPr>
          <p:nvPr/>
        </p:nvPicPr>
        <p:blipFill>
          <a:blip r:embed="rId2" cstate="print"/>
          <a:srcRect/>
          <a:stretch>
            <a:fillRect/>
          </a:stretch>
        </p:blipFill>
        <p:spPr bwMode="auto">
          <a:xfrm>
            <a:off x="5878443" y="3541836"/>
            <a:ext cx="3239963" cy="323996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14400" y="1426464"/>
            <a:ext cx="7772400" cy="5355336"/>
          </a:xfrm>
        </p:spPr>
        <p:txBody>
          <a:bodyPr>
            <a:normAutofit fontScale="85000" lnSpcReduction="20000"/>
          </a:bodyPr>
          <a:lstStyle/>
          <a:p>
            <a:r>
              <a:rPr lang="en-US" dirty="0" smtClean="0"/>
              <a:t>So  the Luminosity (energy given off by a star) is controlled by the internal Fusion of the star.</a:t>
            </a:r>
          </a:p>
          <a:p>
            <a:r>
              <a:rPr lang="en-US" dirty="0" smtClean="0"/>
              <a:t>The amount of internal fusion is controlled by the mass of a star.</a:t>
            </a:r>
          </a:p>
          <a:p>
            <a:r>
              <a:rPr lang="en-US" dirty="0" smtClean="0"/>
              <a:t>The Stefan-Boltzmann law relates the energy given off by a body (really a black body) is related to its temperature and its surface area..</a:t>
            </a:r>
          </a:p>
          <a:p>
            <a:endParaRPr lang="en-US" dirty="0" smtClean="0"/>
          </a:p>
          <a:p>
            <a:endParaRPr lang="en-US" dirty="0" smtClean="0"/>
          </a:p>
          <a:p>
            <a:endParaRPr lang="en-US" dirty="0" smtClean="0"/>
          </a:p>
          <a:p>
            <a:r>
              <a:rPr lang="en-US" dirty="0" smtClean="0"/>
              <a:t>Where:   </a:t>
            </a:r>
            <a:r>
              <a:rPr lang="el-GR" dirty="0" smtClean="0">
                <a:latin typeface="Times New Roman" pitchFamily="18" charset="0"/>
                <a:cs typeface="Times New Roman" pitchFamily="18" charset="0"/>
              </a:rPr>
              <a:t>σ</a:t>
            </a:r>
            <a:r>
              <a:rPr lang="en-US" dirty="0" smtClean="0">
                <a:latin typeface="Times New Roman" pitchFamily="18" charset="0"/>
                <a:cs typeface="Times New Roman" pitchFamily="18" charset="0"/>
              </a:rPr>
              <a:t> =5.67x10</a:t>
            </a:r>
            <a:r>
              <a:rPr lang="en-US" baseline="30000" dirty="0" smtClean="0">
                <a:latin typeface="Times New Roman" pitchFamily="18" charset="0"/>
                <a:cs typeface="Times New Roman" pitchFamily="18" charset="0"/>
              </a:rPr>
              <a:t>-8</a:t>
            </a:r>
            <a:r>
              <a:rPr lang="en-US" dirty="0" smtClean="0">
                <a:latin typeface="Times New Roman" pitchFamily="18" charset="0"/>
                <a:cs typeface="Times New Roman" pitchFamily="18" charset="0"/>
              </a:rPr>
              <a:t> Wm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K</a:t>
            </a:r>
            <a:r>
              <a:rPr lang="en-US" baseline="30000" dirty="0" smtClean="0">
                <a:latin typeface="Times New Roman" pitchFamily="18" charset="0"/>
                <a:cs typeface="Times New Roman" pitchFamily="18" charset="0"/>
              </a:rPr>
              <a:t>-4</a:t>
            </a:r>
          </a:p>
          <a:p>
            <a:r>
              <a:rPr lang="en-US" dirty="0" smtClean="0"/>
              <a:t>T is the temperature (in Kelvin)</a:t>
            </a:r>
          </a:p>
          <a:p>
            <a:r>
              <a:rPr lang="en-US" dirty="0" smtClean="0"/>
              <a:t>A is the surface area of the object.</a:t>
            </a:r>
          </a:p>
          <a:p>
            <a:pPr>
              <a:buNone/>
            </a:pPr>
            <a:endParaRPr lang="en-US" dirty="0" smtClean="0"/>
          </a:p>
          <a:p>
            <a:endParaRPr lang="en-US" dirty="0"/>
          </a:p>
        </p:txBody>
      </p:sp>
      <p:sp>
        <p:nvSpPr>
          <p:cNvPr id="7" name="Rectangle 6"/>
          <p:cNvSpPr/>
          <p:nvPr/>
        </p:nvSpPr>
        <p:spPr>
          <a:xfrm>
            <a:off x="1331640" y="3933056"/>
            <a:ext cx="3312368" cy="100811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Luminosity.</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988904122"/>
              </p:ext>
            </p:extLst>
          </p:nvPr>
        </p:nvGraphicFramePr>
        <p:xfrm>
          <a:off x="1403648" y="3933056"/>
          <a:ext cx="3087343" cy="1008112"/>
        </p:xfrm>
        <a:graphic>
          <a:graphicData uri="http://schemas.openxmlformats.org/presentationml/2006/ole">
            <mc:AlternateContent xmlns:mc="http://schemas.openxmlformats.org/markup-compatibility/2006">
              <mc:Choice xmlns:v="urn:schemas-microsoft-com:vml" Requires="v">
                <p:oleObj spid="_x0000_s251918" name="Equation" r:id="rId3" imgW="622080" imgH="203040" progId="Equation.3">
                  <p:embed/>
                </p:oleObj>
              </mc:Choice>
              <mc:Fallback>
                <p:oleObj name="Equation" r:id="rId3" imgW="62208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3933056"/>
                        <a:ext cx="3087343" cy="1008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285474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Luminosity</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It is worth noting that the surface area of a star (a sphere) is dependent on its radius…</a:t>
            </a:r>
          </a:p>
          <a:p>
            <a:endParaRPr lang="en-US" dirty="0"/>
          </a:p>
          <a:p>
            <a:endParaRPr lang="en-US" dirty="0" smtClean="0"/>
          </a:p>
          <a:p>
            <a:endParaRPr lang="en-US" dirty="0"/>
          </a:p>
          <a:p>
            <a:r>
              <a:rPr lang="en-US" dirty="0" smtClean="0"/>
              <a:t>So…</a:t>
            </a:r>
          </a:p>
          <a:p>
            <a:endParaRPr lang="en-US" dirty="0"/>
          </a:p>
          <a:p>
            <a:endParaRPr lang="en-US" dirty="0" smtClean="0"/>
          </a:p>
          <a:p>
            <a:r>
              <a:rPr lang="en-US" dirty="0" smtClean="0"/>
              <a:t>(This </a:t>
            </a:r>
            <a:r>
              <a:rPr lang="en-US" dirty="0" err="1" smtClean="0"/>
              <a:t>eqn</a:t>
            </a:r>
            <a:r>
              <a:rPr lang="en-US" dirty="0" smtClean="0"/>
              <a:t> is less important than Stefan-Boltzmann)</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Rectangle 5"/>
          <p:cNvSpPr/>
          <p:nvPr/>
        </p:nvSpPr>
        <p:spPr>
          <a:xfrm>
            <a:off x="2555776" y="2924944"/>
            <a:ext cx="2520280" cy="100811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943421652"/>
              </p:ext>
            </p:extLst>
          </p:nvPr>
        </p:nvGraphicFramePr>
        <p:xfrm>
          <a:off x="2627784" y="2924944"/>
          <a:ext cx="2513498" cy="893688"/>
        </p:xfrm>
        <a:graphic>
          <a:graphicData uri="http://schemas.openxmlformats.org/presentationml/2006/ole">
            <mc:AlternateContent xmlns:mc="http://schemas.openxmlformats.org/markup-compatibility/2006">
              <mc:Choice xmlns:v="urn:schemas-microsoft-com:vml" Requires="v">
                <p:oleObj spid="_x0000_s256018" name="Equation" r:id="rId3" imgW="571320" imgH="203040" progId="Equation.3">
                  <p:embed/>
                </p:oleObj>
              </mc:Choice>
              <mc:Fallback>
                <p:oleObj name="Equation" r:id="rId3" imgW="57132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924944"/>
                        <a:ext cx="2513498" cy="893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p:cNvSpPr/>
          <p:nvPr/>
        </p:nvSpPr>
        <p:spPr>
          <a:xfrm>
            <a:off x="2230170" y="4431121"/>
            <a:ext cx="4248652" cy="89363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829544957"/>
              </p:ext>
            </p:extLst>
          </p:nvPr>
        </p:nvGraphicFramePr>
        <p:xfrm>
          <a:off x="2384425" y="4316697"/>
          <a:ext cx="4092575" cy="1008063"/>
        </p:xfrm>
        <a:graphic>
          <a:graphicData uri="http://schemas.openxmlformats.org/presentationml/2006/ole">
            <mc:AlternateContent xmlns:mc="http://schemas.openxmlformats.org/markup-compatibility/2006">
              <mc:Choice xmlns:v="urn:schemas-microsoft-com:vml" Requires="v">
                <p:oleObj spid="_x0000_s256019" name="Equation" r:id="rId5" imgW="825480" imgH="203040" progId="Equation.3">
                  <p:embed/>
                </p:oleObj>
              </mc:Choice>
              <mc:Fallback>
                <p:oleObj name="Equation" r:id="rId5" imgW="825480" imgH="203040" progId="Equation.3">
                  <p:embed/>
                  <p:pic>
                    <p:nvPicPr>
                      <p:cNvPr id="0" name=""/>
                      <p:cNvPicPr>
                        <a:picLocks noChangeAspect="1" noChangeArrowheads="1"/>
                      </p:cNvPicPr>
                      <p:nvPr/>
                    </p:nvPicPr>
                    <p:blipFill>
                      <a:blip r:embed="rId6"/>
                      <a:srcRect/>
                      <a:stretch>
                        <a:fillRect/>
                      </a:stretch>
                    </p:blipFill>
                    <p:spPr bwMode="auto">
                      <a:xfrm>
                        <a:off x="2384425" y="4316697"/>
                        <a:ext cx="4092575" cy="1008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51146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55776" y="4725144"/>
            <a:ext cx="3024336" cy="936104"/>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2" name="Title 1"/>
          <p:cNvSpPr>
            <a:spLocks noGrp="1"/>
          </p:cNvSpPr>
          <p:nvPr>
            <p:ph type="title"/>
          </p:nvPr>
        </p:nvSpPr>
        <p:spPr/>
        <p:txBody>
          <a:bodyPr/>
          <a:lstStyle/>
          <a:p>
            <a:r>
              <a:rPr lang="en-US" dirty="0" smtClean="0"/>
              <a:t>Luminosity.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But remember, energy from the star spreads out in all directions.  By the time it reaches us we can only measure the energy arriving at us… we only measure “Apparent Luminosity.”  (The amount of energy we receive at Earth is spread out over a vast area… remember from our Climate Change Unit???)</a:t>
            </a:r>
          </a:p>
          <a:p>
            <a:r>
              <a:rPr lang="en-US" dirty="0" smtClean="0"/>
              <a:t>Apparent Luminosity (the power we receive at Earth per meter squared) is called “Brightness”  (b). </a:t>
            </a:r>
          </a:p>
          <a:p>
            <a:pPr lvl="1"/>
            <a:r>
              <a:rPr lang="en-US" dirty="0" smtClean="0"/>
              <a:t> (This is the energy per </a:t>
            </a:r>
            <a:r>
              <a:rPr lang="en-US" dirty="0" err="1" smtClean="0"/>
              <a:t>metre</a:t>
            </a:r>
            <a:r>
              <a:rPr lang="en-US" dirty="0" smtClean="0"/>
              <a:t> squared arriving a the Earth every second from a star).</a:t>
            </a:r>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Where </a:t>
            </a:r>
            <a:r>
              <a:rPr lang="en-US" i="1" dirty="0" smtClean="0">
                <a:latin typeface="Times New Roman" pitchFamily="18" charset="0"/>
                <a:cs typeface="Times New Roman" pitchFamily="18" charset="0"/>
              </a:rPr>
              <a:t>d</a:t>
            </a:r>
            <a:r>
              <a:rPr lang="en-US" dirty="0" smtClean="0"/>
              <a:t> is the distance to the star.</a:t>
            </a:r>
          </a:p>
          <a:p>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097070995"/>
              </p:ext>
            </p:extLst>
          </p:nvPr>
        </p:nvGraphicFramePr>
        <p:xfrm>
          <a:off x="2627784" y="4653136"/>
          <a:ext cx="2913051" cy="1080120"/>
        </p:xfrm>
        <a:graphic>
          <a:graphicData uri="http://schemas.openxmlformats.org/presentationml/2006/ole">
            <mc:AlternateContent xmlns:mc="http://schemas.openxmlformats.org/markup-compatibility/2006">
              <mc:Choice xmlns:v="urn:schemas-microsoft-com:vml" Requires="v">
                <p:oleObj spid="_x0000_s252940" name="Equation" r:id="rId3" imgW="1130040" imgH="419040" progId="Equation.3">
                  <p:embed/>
                </p:oleObj>
              </mc:Choice>
              <mc:Fallback>
                <p:oleObj name="Equation" r:id="rId3" imgW="1130040" imgH="419040" progId="Equation.3">
                  <p:embed/>
                  <p:pic>
                    <p:nvPicPr>
                      <p:cNvPr id="0" name=""/>
                      <p:cNvPicPr>
                        <a:picLocks noChangeAspect="1" noChangeArrowheads="1"/>
                      </p:cNvPicPr>
                      <p:nvPr/>
                    </p:nvPicPr>
                    <p:blipFill>
                      <a:blip r:embed="rId4"/>
                      <a:srcRect/>
                      <a:stretch>
                        <a:fillRect/>
                      </a:stretch>
                    </p:blipFill>
                    <p:spPr bwMode="auto">
                      <a:xfrm>
                        <a:off x="2627784" y="4653136"/>
                        <a:ext cx="2913051" cy="10801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3" descr="starrays"/>
          <p:cNvPicPr>
            <a:picLocks noChangeAspect="1" noChangeArrowheads="1"/>
          </p:cNvPicPr>
          <p:nvPr/>
        </p:nvPicPr>
        <p:blipFill>
          <a:blip r:embed="rId5" cstate="print"/>
          <a:srcRect/>
          <a:stretch>
            <a:fillRect/>
          </a:stretch>
        </p:blipFill>
        <p:spPr bwMode="auto">
          <a:xfrm>
            <a:off x="6042212" y="4419600"/>
            <a:ext cx="3101788" cy="2438400"/>
          </a:xfrm>
          <a:prstGeom prst="rect">
            <a:avLst/>
          </a:prstGeom>
          <a:noFill/>
          <a:ln w="9525">
            <a:noFill/>
            <a:miter lim="800000"/>
            <a:headEnd/>
            <a:tailEnd/>
          </a:ln>
        </p:spPr>
      </p:pic>
    </p:spTree>
    <p:extLst>
      <p:ext uri="{BB962C8B-B14F-4D97-AF65-F5344CB8AC3E}">
        <p14:creationId xmlns:p14="http://schemas.microsoft.com/office/powerpoint/2010/main" val="3367314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11188" y="0"/>
            <a:ext cx="7772400" cy="1143000"/>
          </a:xfrm>
        </p:spPr>
        <p:txBody>
          <a:bodyPr/>
          <a:lstStyle/>
          <a:p>
            <a:r>
              <a:rPr lang="en-US"/>
              <a:t>Stars</a:t>
            </a:r>
          </a:p>
        </p:txBody>
      </p:sp>
      <p:sp>
        <p:nvSpPr>
          <p:cNvPr id="39939" name="Rectangle 3"/>
          <p:cNvSpPr>
            <a:spLocks noGrp="1" noChangeArrowheads="1"/>
          </p:cNvSpPr>
          <p:nvPr>
            <p:ph idx="1"/>
          </p:nvPr>
        </p:nvSpPr>
        <p:spPr/>
        <p:txBody>
          <a:bodyPr/>
          <a:lstStyle/>
          <a:p>
            <a:r>
              <a:rPr lang="en-US" dirty="0">
                <a:solidFill>
                  <a:schemeClr val="tx2"/>
                </a:solidFill>
              </a:rPr>
              <a:t>Stars are the things you see most of in the night sky.</a:t>
            </a:r>
          </a:p>
          <a:p>
            <a:r>
              <a:rPr lang="en-US" dirty="0">
                <a:solidFill>
                  <a:schemeClr val="tx2"/>
                </a:solidFill>
              </a:rPr>
              <a:t>You already know all about the Sun, which is a pretty good example of an average star</a:t>
            </a:r>
          </a:p>
          <a:p>
            <a:r>
              <a:rPr lang="en-US" dirty="0">
                <a:solidFill>
                  <a:schemeClr val="tx2"/>
                </a:solidFill>
              </a:rPr>
              <a:t>But what exactly </a:t>
            </a:r>
            <a:r>
              <a:rPr lang="en-US" i="1" dirty="0">
                <a:solidFill>
                  <a:schemeClr val="tx2"/>
                </a:solidFill>
              </a:rPr>
              <a:t>is</a:t>
            </a:r>
            <a:r>
              <a:rPr lang="en-US" dirty="0">
                <a:solidFill>
                  <a:schemeClr val="tx2"/>
                </a:solidFill>
              </a:rPr>
              <a:t> a star???</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from Light.</a:t>
            </a:r>
            <a:endParaRPr lang="en-US" dirty="0"/>
          </a:p>
        </p:txBody>
      </p:sp>
      <p:sp>
        <p:nvSpPr>
          <p:cNvPr id="3" name="Text Placeholder 2"/>
          <p:cNvSpPr>
            <a:spLocks noGrp="1"/>
          </p:cNvSpPr>
          <p:nvPr>
            <p:ph type="body" sz="half" idx="1"/>
          </p:nvPr>
        </p:nvSpPr>
        <p:spPr>
          <a:xfrm>
            <a:off x="685800" y="1981200"/>
            <a:ext cx="6910536" cy="4114800"/>
          </a:xfrm>
        </p:spPr>
        <p:txBody>
          <a:bodyPr/>
          <a:lstStyle/>
          <a:p>
            <a:r>
              <a:rPr lang="en-US" dirty="0" smtClean="0"/>
              <a:t>We can figure out distance (d) to a star, (but we will discuss how in a later slide show).</a:t>
            </a:r>
          </a:p>
          <a:p>
            <a:r>
              <a:rPr lang="en-US" dirty="0" smtClean="0"/>
              <a:t>So if we can figure out temperature, we can determine the size of the star.</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076818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Body Radiation</a:t>
            </a:r>
            <a:endParaRPr lang="en-US" dirty="0"/>
          </a:p>
        </p:txBody>
      </p:sp>
      <p:sp>
        <p:nvSpPr>
          <p:cNvPr id="10" name="Content Placeholder 9"/>
          <p:cNvSpPr>
            <a:spLocks noGrp="1"/>
          </p:cNvSpPr>
          <p:nvPr>
            <p:ph sz="half" idx="2"/>
          </p:nvPr>
        </p:nvSpPr>
        <p:spPr>
          <a:xfrm>
            <a:off x="4499992" y="1268760"/>
            <a:ext cx="4038600" cy="4525963"/>
          </a:xfrm>
        </p:spPr>
        <p:txBody>
          <a:bodyPr>
            <a:normAutofit fontScale="92500" lnSpcReduction="10000"/>
          </a:bodyPr>
          <a:lstStyle/>
          <a:p>
            <a:pPr>
              <a:buFontTx/>
              <a:buChar char="•"/>
            </a:pPr>
            <a:r>
              <a:rPr lang="en-US" dirty="0" smtClean="0"/>
              <a:t>The intensity of light emitted by a black body is distributed over an infinite range of wavelengths.</a:t>
            </a:r>
          </a:p>
          <a:p>
            <a:pPr>
              <a:buFontTx/>
              <a:buChar char="•"/>
            </a:pPr>
            <a:r>
              <a:rPr lang="en-US" dirty="0" smtClean="0"/>
              <a:t> The peak wavelength emitted is dependent on temperature.</a:t>
            </a:r>
          </a:p>
          <a:p>
            <a:pPr>
              <a:buFontTx/>
              <a:buChar char="•"/>
            </a:pPr>
            <a:r>
              <a:rPr lang="en-US" dirty="0" smtClean="0"/>
              <a:t>Notice also that different temperatures have different shape curves.</a:t>
            </a:r>
            <a:endParaRPr lang="en-US" sz="2400" dirty="0" smtClean="0"/>
          </a:p>
          <a:p>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pic>
        <p:nvPicPr>
          <p:cNvPr id="8" name="Picture 4" descr="Image21b"/>
          <p:cNvPicPr>
            <a:picLocks noChangeAspect="1" noChangeArrowheads="1"/>
          </p:cNvPicPr>
          <p:nvPr/>
        </p:nvPicPr>
        <p:blipFill>
          <a:blip r:embed="rId2" cstate="print"/>
          <a:srcRect/>
          <a:stretch>
            <a:fillRect/>
          </a:stretch>
        </p:blipFill>
        <p:spPr bwMode="auto">
          <a:xfrm>
            <a:off x="539552" y="1340768"/>
            <a:ext cx="3894137" cy="4495800"/>
          </a:xfrm>
          <a:prstGeom prst="rect">
            <a:avLst/>
          </a:prstGeom>
          <a:noFill/>
          <a:ln w="9525">
            <a:noFill/>
            <a:miter lim="800000"/>
            <a:headEnd/>
            <a:tailEnd/>
          </a:ln>
        </p:spPr>
      </p:pic>
    </p:spTree>
    <p:extLst>
      <p:ext uri="{BB962C8B-B14F-4D97-AF65-F5344CB8AC3E}">
        <p14:creationId xmlns:p14="http://schemas.microsoft.com/office/powerpoint/2010/main" val="2425103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23728" y="5013176"/>
            <a:ext cx="3888432" cy="136815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306" name="Rectangle 2"/>
          <p:cNvSpPr>
            <a:spLocks noGrp="1" noChangeArrowheads="1"/>
          </p:cNvSpPr>
          <p:nvPr>
            <p:ph type="title"/>
          </p:nvPr>
        </p:nvSpPr>
        <p:spPr>
          <a:xfrm>
            <a:off x="755650" y="0"/>
            <a:ext cx="7772400" cy="1143000"/>
          </a:xfrm>
        </p:spPr>
        <p:txBody>
          <a:bodyPr/>
          <a:lstStyle/>
          <a:p>
            <a:r>
              <a:rPr lang="en-GB"/>
              <a:t>Black body radiation</a:t>
            </a:r>
          </a:p>
        </p:txBody>
      </p:sp>
      <p:sp>
        <p:nvSpPr>
          <p:cNvPr id="226307" name="Rectangle 3"/>
          <p:cNvSpPr>
            <a:spLocks noGrp="1" noChangeArrowheads="1"/>
          </p:cNvSpPr>
          <p:nvPr>
            <p:ph type="body" sz="half" idx="1"/>
          </p:nvPr>
        </p:nvSpPr>
        <p:spPr>
          <a:xfrm>
            <a:off x="323850" y="1125538"/>
            <a:ext cx="8569325" cy="3743325"/>
          </a:xfrm>
        </p:spPr>
        <p:txBody>
          <a:bodyPr>
            <a:normAutofit/>
          </a:bodyPr>
          <a:lstStyle/>
          <a:p>
            <a:r>
              <a:rPr lang="en-GB" sz="2800" dirty="0" smtClean="0"/>
              <a:t>Remember:</a:t>
            </a:r>
          </a:p>
          <a:p>
            <a:pPr lvl="1"/>
            <a:r>
              <a:rPr lang="en-GB" sz="2400" dirty="0" smtClean="0"/>
              <a:t>A </a:t>
            </a:r>
            <a:r>
              <a:rPr lang="en-GB" sz="2400" dirty="0"/>
              <a:t>black body is a perfect emitter. A good model for a black body is a filament light bulb: the light bulb emits in a very large region of the electromagnetic spectrum</a:t>
            </a:r>
            <a:r>
              <a:rPr lang="en-GB" sz="2400" dirty="0" smtClean="0"/>
              <a:t>.</a:t>
            </a:r>
          </a:p>
          <a:p>
            <a:pPr lvl="1"/>
            <a:r>
              <a:rPr lang="en-GB" sz="2400" dirty="0" smtClean="0"/>
              <a:t>The interior of a star is generally considered to be a “black body”</a:t>
            </a:r>
            <a:endParaRPr lang="en-GB" sz="2400" dirty="0"/>
          </a:p>
          <a:p>
            <a:pPr lvl="1"/>
            <a:r>
              <a:rPr lang="en-GB" sz="2400" dirty="0"/>
              <a:t>There is a clear relationship between the temperature of an object and the wavelength for which the emission is maximum. That relationship is known as </a:t>
            </a:r>
            <a:r>
              <a:rPr lang="en-GB" sz="2400" dirty="0" err="1"/>
              <a:t>Wien’s</a:t>
            </a:r>
            <a:r>
              <a:rPr lang="en-GB" sz="2400" dirty="0"/>
              <a:t> law:</a:t>
            </a:r>
          </a:p>
        </p:txBody>
      </p:sp>
      <p:graphicFrame>
        <p:nvGraphicFramePr>
          <p:cNvPr id="226311" name="Object 7"/>
          <p:cNvGraphicFramePr>
            <a:graphicFrameLocks noGrp="1" noChangeAspect="1"/>
          </p:cNvGraphicFramePr>
          <p:nvPr>
            <p:ph sz="half" idx="2"/>
          </p:nvPr>
        </p:nvGraphicFramePr>
        <p:xfrm>
          <a:off x="2123728" y="5013176"/>
          <a:ext cx="3808412" cy="1365250"/>
        </p:xfrm>
        <a:graphic>
          <a:graphicData uri="http://schemas.openxmlformats.org/presentationml/2006/ole">
            <mc:AlternateContent xmlns:mc="http://schemas.openxmlformats.org/markup-compatibility/2006">
              <mc:Choice xmlns:v="urn:schemas-microsoft-com:vml" Requires="v">
                <p:oleObj spid="_x0000_s253963" name="Equação" r:id="rId3" imgW="1346040" imgH="482400" progId="Equation.3">
                  <p:embed/>
                </p:oleObj>
              </mc:Choice>
              <mc:Fallback>
                <p:oleObj name="Equação" r:id="rId3" imgW="134604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5013176"/>
                        <a:ext cx="3808412" cy="1365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28979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9552" y="4869160"/>
            <a:ext cx="4680520" cy="115212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378" name="Rectangle 2"/>
          <p:cNvSpPr>
            <a:spLocks noGrp="1" noChangeArrowheads="1"/>
          </p:cNvSpPr>
          <p:nvPr>
            <p:ph type="title"/>
          </p:nvPr>
        </p:nvSpPr>
        <p:spPr>
          <a:xfrm>
            <a:off x="755650" y="0"/>
            <a:ext cx="7772400" cy="1143000"/>
          </a:xfrm>
        </p:spPr>
        <p:txBody>
          <a:bodyPr/>
          <a:lstStyle/>
          <a:p>
            <a:r>
              <a:rPr lang="en-GB"/>
              <a:t>Wien Displacement law</a:t>
            </a:r>
          </a:p>
        </p:txBody>
      </p:sp>
      <p:sp>
        <p:nvSpPr>
          <p:cNvPr id="229379" name="Rectangle 3"/>
          <p:cNvSpPr>
            <a:spLocks noGrp="1" noChangeArrowheads="1"/>
          </p:cNvSpPr>
          <p:nvPr>
            <p:ph type="body" sz="half" idx="1"/>
          </p:nvPr>
        </p:nvSpPr>
        <p:spPr>
          <a:xfrm>
            <a:off x="250825" y="1412875"/>
            <a:ext cx="4826000" cy="3384550"/>
          </a:xfrm>
        </p:spPr>
        <p:txBody>
          <a:bodyPr/>
          <a:lstStyle/>
          <a:p>
            <a:pPr marL="3175" indent="9525" algn="just">
              <a:lnSpc>
                <a:spcPct val="80000"/>
              </a:lnSpc>
            </a:pPr>
            <a:r>
              <a:rPr lang="en-GB" sz="2400" dirty="0">
                <a:solidFill>
                  <a:schemeClr val="tx2"/>
                </a:solidFill>
              </a:rPr>
              <a:t>By analysing a star’s spectrum, we can know in what wavelength the star emits more energy.</a:t>
            </a:r>
          </a:p>
          <a:p>
            <a:pPr marL="3175" indent="9525" algn="just">
              <a:lnSpc>
                <a:spcPct val="80000"/>
              </a:lnSpc>
            </a:pPr>
            <a:r>
              <a:rPr lang="en-GB" sz="2400" dirty="0">
                <a:solidFill>
                  <a:schemeClr val="tx2"/>
                </a:solidFill>
              </a:rPr>
              <a:t>The Sun emits more energy at </a:t>
            </a:r>
            <a:r>
              <a:rPr lang="el-GR" sz="2400" dirty="0">
                <a:solidFill>
                  <a:schemeClr val="tx2"/>
                </a:solidFill>
                <a:cs typeface="Times New Roman" pitchFamily="18" charset="0"/>
              </a:rPr>
              <a:t>λ</a:t>
            </a:r>
            <a:r>
              <a:rPr lang="pt-PT" sz="2400" dirty="0">
                <a:solidFill>
                  <a:schemeClr val="tx2"/>
                </a:solidFill>
                <a:cs typeface="Times New Roman" pitchFamily="18" charset="0"/>
              </a:rPr>
              <a:t>=</a:t>
            </a:r>
            <a:r>
              <a:rPr lang="en-GB" sz="2400" dirty="0">
                <a:solidFill>
                  <a:schemeClr val="tx2"/>
                </a:solidFill>
              </a:rPr>
              <a:t>500 nm. </a:t>
            </a:r>
          </a:p>
          <a:p>
            <a:pPr marL="3175" indent="9525" algn="just">
              <a:lnSpc>
                <a:spcPct val="80000"/>
              </a:lnSpc>
            </a:pPr>
            <a:r>
              <a:rPr lang="en-GB" sz="2400" dirty="0">
                <a:solidFill>
                  <a:schemeClr val="tx2"/>
                </a:solidFill>
              </a:rPr>
              <a:t>According to </a:t>
            </a:r>
            <a:r>
              <a:rPr lang="en-GB" sz="2400" dirty="0" err="1">
                <a:solidFill>
                  <a:schemeClr val="tx2"/>
                </a:solidFill>
              </a:rPr>
              <a:t>Wien’s</a:t>
            </a:r>
            <a:r>
              <a:rPr lang="en-GB" sz="2400" dirty="0">
                <a:solidFill>
                  <a:schemeClr val="tx2"/>
                </a:solidFill>
              </a:rPr>
              <a:t> law, the temperature at the Sun’s surface is inversely proportional to the maximum wavelength.</a:t>
            </a:r>
          </a:p>
          <a:p>
            <a:pPr marL="3175" indent="9525" algn="just">
              <a:lnSpc>
                <a:spcPct val="80000"/>
              </a:lnSpc>
            </a:pPr>
            <a:r>
              <a:rPr lang="en-GB" sz="2400" dirty="0">
                <a:solidFill>
                  <a:schemeClr val="tx2"/>
                </a:solidFill>
              </a:rPr>
              <a:t>So:</a:t>
            </a:r>
          </a:p>
        </p:txBody>
      </p:sp>
      <p:graphicFrame>
        <p:nvGraphicFramePr>
          <p:cNvPr id="229382" name="Object 6"/>
          <p:cNvGraphicFramePr>
            <a:graphicFrameLocks noGrp="1" noChangeAspect="1"/>
          </p:cNvGraphicFramePr>
          <p:nvPr>
            <p:ph sz="half" idx="2"/>
          </p:nvPr>
        </p:nvGraphicFramePr>
        <p:xfrm>
          <a:off x="611560" y="4869160"/>
          <a:ext cx="4465637" cy="1427162"/>
        </p:xfrm>
        <a:graphic>
          <a:graphicData uri="http://schemas.openxmlformats.org/presentationml/2006/ole">
            <mc:AlternateContent xmlns:mc="http://schemas.openxmlformats.org/markup-compatibility/2006">
              <mc:Choice xmlns:v="urn:schemas-microsoft-com:vml" Requires="v">
                <p:oleObj spid="_x0000_s254987" name="Equação" r:id="rId3" imgW="2145960" imgH="685800" progId="Equation.3">
                  <p:embed/>
                </p:oleObj>
              </mc:Choice>
              <mc:Fallback>
                <p:oleObj name="Equação" r:id="rId3" imgW="2145960" imgH="685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4869160"/>
                        <a:ext cx="4465637" cy="1427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e Placeholder 4"/>
          <p:cNvSpPr>
            <a:spLocks noGrp="1"/>
          </p:cNvSpPr>
          <p:nvPr>
            <p:ph type="dt" sz="half" idx="10"/>
          </p:nvPr>
        </p:nvSpPr>
        <p:spPr/>
        <p:txBody>
          <a:bodyPr/>
          <a:lstStyle/>
          <a:p>
            <a:endParaRPr lang="en-US"/>
          </a:p>
        </p:txBody>
      </p:sp>
      <p:sp>
        <p:nvSpPr>
          <p:cNvPr id="7" name="Footer Placeholder 5"/>
          <p:cNvSpPr>
            <a:spLocks noGrp="1"/>
          </p:cNvSpPr>
          <p:nvPr>
            <p:ph type="ftr" sz="quarter" idx="11"/>
          </p:nvPr>
        </p:nvSpPr>
        <p:spPr/>
        <p:txBody>
          <a:bodyPr/>
          <a:lstStyle/>
          <a:p>
            <a:endParaRPr lang="en-US"/>
          </a:p>
        </p:txBody>
      </p:sp>
      <p:pic>
        <p:nvPicPr>
          <p:cNvPr id="229381" name="Picture 5" descr="The wavelength corresponding to the peak emission in various black body spectra as a function of temperature">
            <a:hlinkClick r:id="rId5" tooltip="The wavelength corresponding to the peak emission in various black body spectra as a function of temperature"/>
          </p:cNvPr>
          <p:cNvPicPr>
            <a:picLocks noChangeAspect="1" noChangeArrowheads="1"/>
          </p:cNvPicPr>
          <p:nvPr/>
        </p:nvPicPr>
        <p:blipFill>
          <a:blip r:embed="rId6" cstate="print"/>
          <a:srcRect/>
          <a:stretch>
            <a:fillRect/>
          </a:stretch>
        </p:blipFill>
        <p:spPr bwMode="auto">
          <a:xfrm>
            <a:off x="5256213" y="1412875"/>
            <a:ext cx="3708400" cy="3424238"/>
          </a:xfrm>
          <a:prstGeom prst="rect">
            <a:avLst/>
          </a:prstGeom>
          <a:solidFill>
            <a:schemeClr val="tx1"/>
          </a:solidFill>
        </p:spPr>
      </p:pic>
    </p:spTree>
    <p:extLst>
      <p:ext uri="{BB962C8B-B14F-4D97-AF65-F5344CB8AC3E}">
        <p14:creationId xmlns:p14="http://schemas.microsoft.com/office/powerpoint/2010/main" val="10399451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0"/>
            <a:ext cx="9144000" cy="1143000"/>
          </a:xfrm>
        </p:spPr>
        <p:txBody>
          <a:bodyPr/>
          <a:lstStyle/>
          <a:p>
            <a:r>
              <a:rPr lang="en-US"/>
              <a:t>Black body radiation and Wien Law</a:t>
            </a:r>
          </a:p>
        </p:txBody>
      </p:sp>
      <p:sp>
        <p:nvSpPr>
          <p:cNvPr id="15" name="Date Placeholder 2"/>
          <p:cNvSpPr>
            <a:spLocks noGrp="1"/>
          </p:cNvSpPr>
          <p:nvPr>
            <p:ph type="dt" sz="half" idx="10"/>
          </p:nvPr>
        </p:nvSpPr>
        <p:spPr/>
        <p:txBody>
          <a:bodyPr/>
          <a:lstStyle/>
          <a:p>
            <a:endParaRPr lang="en-US"/>
          </a:p>
        </p:txBody>
      </p:sp>
      <p:sp>
        <p:nvSpPr>
          <p:cNvPr id="16" name="Footer Placeholder 3"/>
          <p:cNvSpPr>
            <a:spLocks noGrp="1"/>
          </p:cNvSpPr>
          <p:nvPr>
            <p:ph type="ftr" sz="quarter" idx="11"/>
          </p:nvPr>
        </p:nvSpPr>
        <p:spPr/>
        <p:txBody>
          <a:bodyPr/>
          <a:lstStyle/>
          <a:p>
            <a:endParaRPr lang="en-US"/>
          </a:p>
        </p:txBody>
      </p:sp>
      <p:pic>
        <p:nvPicPr>
          <p:cNvPr id="56324" name="Picture 4" descr="SPECSHIF"/>
          <p:cNvPicPr>
            <a:picLocks noChangeAspect="1" noChangeArrowheads="1"/>
          </p:cNvPicPr>
          <p:nvPr/>
        </p:nvPicPr>
        <p:blipFill>
          <a:blip r:embed="rId3" cstate="print"/>
          <a:srcRect/>
          <a:stretch>
            <a:fillRect/>
          </a:stretch>
        </p:blipFill>
        <p:spPr bwMode="auto">
          <a:xfrm>
            <a:off x="152400" y="1981200"/>
            <a:ext cx="8915400" cy="4724400"/>
          </a:xfrm>
          <a:prstGeom prst="rect">
            <a:avLst/>
          </a:prstGeom>
          <a:noFill/>
        </p:spPr>
      </p:pic>
      <p:grpSp>
        <p:nvGrpSpPr>
          <p:cNvPr id="56339" name="Group 19"/>
          <p:cNvGrpSpPr>
            <a:grpSpLocks/>
          </p:cNvGrpSpPr>
          <p:nvPr/>
        </p:nvGrpSpPr>
        <p:grpSpPr bwMode="auto">
          <a:xfrm>
            <a:off x="1371600" y="1219200"/>
            <a:ext cx="3048000" cy="5257800"/>
            <a:chOff x="864" y="768"/>
            <a:chExt cx="1920" cy="3312"/>
          </a:xfrm>
        </p:grpSpPr>
        <p:grpSp>
          <p:nvGrpSpPr>
            <p:cNvPr id="56335" name="Group 15"/>
            <p:cNvGrpSpPr>
              <a:grpSpLocks/>
            </p:cNvGrpSpPr>
            <p:nvPr/>
          </p:nvGrpSpPr>
          <p:grpSpPr bwMode="auto">
            <a:xfrm>
              <a:off x="864" y="768"/>
              <a:ext cx="1920" cy="3312"/>
              <a:chOff x="864" y="768"/>
              <a:chExt cx="1920" cy="3312"/>
            </a:xfrm>
          </p:grpSpPr>
          <p:pic>
            <p:nvPicPr>
              <p:cNvPr id="56330" name="Picture 10" descr="SPECSHIF"/>
              <p:cNvPicPr>
                <a:picLocks noChangeAspect="1" noChangeArrowheads="1"/>
              </p:cNvPicPr>
              <p:nvPr/>
            </p:nvPicPr>
            <p:blipFill>
              <a:blip r:embed="rId4" cstate="print">
                <a:clrChange>
                  <a:clrFrom>
                    <a:srgbClr val="FFFFFE"/>
                  </a:clrFrom>
                  <a:clrTo>
                    <a:srgbClr val="FFFFFE">
                      <a:alpha val="0"/>
                    </a:srgbClr>
                  </a:clrTo>
                </a:clrChange>
              </a:blip>
              <a:srcRect/>
              <a:stretch>
                <a:fillRect/>
              </a:stretch>
            </p:blipFill>
            <p:spPr bwMode="auto">
              <a:xfrm>
                <a:off x="864" y="768"/>
                <a:ext cx="336" cy="3297"/>
              </a:xfrm>
              <a:prstGeom prst="rect">
                <a:avLst/>
              </a:prstGeom>
              <a:solidFill>
                <a:schemeClr val="tx1"/>
              </a:solidFill>
              <a:ln w="38100">
                <a:solidFill>
                  <a:srgbClr val="000000"/>
                </a:solidFill>
                <a:miter lim="800000"/>
                <a:headEnd/>
                <a:tailEnd/>
              </a:ln>
            </p:spPr>
          </p:pic>
          <p:sp>
            <p:nvSpPr>
              <p:cNvPr id="56333" name="Line 13"/>
              <p:cNvSpPr>
                <a:spLocks noChangeShapeType="1"/>
              </p:cNvSpPr>
              <p:nvPr/>
            </p:nvSpPr>
            <p:spPr bwMode="auto">
              <a:xfrm>
                <a:off x="1200" y="960"/>
                <a:ext cx="1392" cy="672"/>
              </a:xfrm>
              <a:prstGeom prst="line">
                <a:avLst/>
              </a:prstGeom>
              <a:noFill/>
              <a:ln w="9525">
                <a:solidFill>
                  <a:srgbClr val="030025"/>
                </a:solidFill>
                <a:round/>
                <a:headEnd/>
                <a:tailEnd/>
              </a:ln>
            </p:spPr>
            <p:txBody>
              <a:bodyPr wrap="none" anchor="ctr"/>
              <a:lstStyle/>
              <a:p>
                <a:endParaRPr lang="en-US"/>
              </a:p>
            </p:txBody>
          </p:sp>
          <p:sp>
            <p:nvSpPr>
              <p:cNvPr id="56331" name="Line 11"/>
              <p:cNvSpPr>
                <a:spLocks noChangeShapeType="1"/>
              </p:cNvSpPr>
              <p:nvPr/>
            </p:nvSpPr>
            <p:spPr bwMode="auto">
              <a:xfrm>
                <a:off x="1200" y="768"/>
                <a:ext cx="1584" cy="864"/>
              </a:xfrm>
              <a:prstGeom prst="line">
                <a:avLst/>
              </a:prstGeom>
              <a:noFill/>
              <a:ln w="9525">
                <a:solidFill>
                  <a:srgbClr val="030025"/>
                </a:solidFill>
                <a:round/>
                <a:headEnd/>
                <a:tailEnd/>
              </a:ln>
            </p:spPr>
            <p:txBody>
              <a:bodyPr wrap="none" anchor="ctr"/>
              <a:lstStyle/>
              <a:p>
                <a:endParaRPr lang="en-US"/>
              </a:p>
            </p:txBody>
          </p:sp>
          <p:sp>
            <p:nvSpPr>
              <p:cNvPr id="56332" name="Line 12"/>
              <p:cNvSpPr>
                <a:spLocks noChangeShapeType="1"/>
              </p:cNvSpPr>
              <p:nvPr/>
            </p:nvSpPr>
            <p:spPr bwMode="auto">
              <a:xfrm flipV="1">
                <a:off x="1200" y="3648"/>
                <a:ext cx="1584" cy="432"/>
              </a:xfrm>
              <a:prstGeom prst="line">
                <a:avLst/>
              </a:prstGeom>
              <a:noFill/>
              <a:ln w="9525">
                <a:solidFill>
                  <a:srgbClr val="030025"/>
                </a:solidFill>
                <a:round/>
                <a:headEnd/>
                <a:tailEnd/>
              </a:ln>
            </p:spPr>
            <p:txBody>
              <a:bodyPr wrap="none" anchor="ctr"/>
              <a:lstStyle/>
              <a:p>
                <a:endParaRPr lang="en-US"/>
              </a:p>
            </p:txBody>
          </p:sp>
          <p:sp>
            <p:nvSpPr>
              <p:cNvPr id="56334" name="Line 14"/>
              <p:cNvSpPr>
                <a:spLocks noChangeShapeType="1"/>
              </p:cNvSpPr>
              <p:nvPr/>
            </p:nvSpPr>
            <p:spPr bwMode="auto">
              <a:xfrm flipV="1">
                <a:off x="1200" y="3648"/>
                <a:ext cx="1392" cy="336"/>
              </a:xfrm>
              <a:prstGeom prst="line">
                <a:avLst/>
              </a:prstGeom>
              <a:noFill/>
              <a:ln w="9525">
                <a:solidFill>
                  <a:srgbClr val="030025"/>
                </a:solidFill>
                <a:round/>
                <a:headEnd/>
                <a:tailEnd/>
              </a:ln>
            </p:spPr>
            <p:txBody>
              <a:bodyPr wrap="none" anchor="ctr"/>
              <a:lstStyle/>
              <a:p>
                <a:endParaRPr lang="en-US"/>
              </a:p>
            </p:txBody>
          </p:sp>
        </p:grpSp>
        <p:sp>
          <p:nvSpPr>
            <p:cNvPr id="56336" name="Freeform 16"/>
            <p:cNvSpPr>
              <a:spLocks/>
            </p:cNvSpPr>
            <p:nvPr/>
          </p:nvSpPr>
          <p:spPr bwMode="auto">
            <a:xfrm>
              <a:off x="864" y="1152"/>
              <a:ext cx="336" cy="192"/>
            </a:xfrm>
            <a:custGeom>
              <a:avLst/>
              <a:gdLst/>
              <a:ahLst/>
              <a:cxnLst>
                <a:cxn ang="0">
                  <a:pos x="0" y="0"/>
                </a:cxn>
                <a:cxn ang="0">
                  <a:pos x="192" y="96"/>
                </a:cxn>
                <a:cxn ang="0">
                  <a:pos x="336" y="192"/>
                </a:cxn>
              </a:cxnLst>
              <a:rect l="0" t="0" r="r" b="b"/>
              <a:pathLst>
                <a:path w="336" h="192">
                  <a:moveTo>
                    <a:pt x="0" y="0"/>
                  </a:moveTo>
                  <a:cubicBezTo>
                    <a:pt x="68" y="32"/>
                    <a:pt x="136" y="64"/>
                    <a:pt x="192" y="96"/>
                  </a:cubicBezTo>
                  <a:cubicBezTo>
                    <a:pt x="248" y="128"/>
                    <a:pt x="312" y="176"/>
                    <a:pt x="336" y="192"/>
                  </a:cubicBezTo>
                </a:path>
              </a:pathLst>
            </a:custGeom>
            <a:solidFill>
              <a:srgbClr val="F7F7F7"/>
            </a:solidFill>
            <a:ln w="76200" cmpd="sng">
              <a:solidFill>
                <a:srgbClr val="0A078C"/>
              </a:solidFill>
              <a:round/>
              <a:headEnd/>
              <a:tailEnd/>
            </a:ln>
          </p:spPr>
          <p:txBody>
            <a:bodyPr wrap="none" anchor="ctr"/>
            <a:lstStyle/>
            <a:p>
              <a:endParaRPr lang="en-US"/>
            </a:p>
          </p:txBody>
        </p:sp>
        <p:sp>
          <p:nvSpPr>
            <p:cNvPr id="56337" name="Freeform 17"/>
            <p:cNvSpPr>
              <a:spLocks/>
            </p:cNvSpPr>
            <p:nvPr/>
          </p:nvSpPr>
          <p:spPr bwMode="auto">
            <a:xfrm>
              <a:off x="864" y="1680"/>
              <a:ext cx="336" cy="48"/>
            </a:xfrm>
            <a:custGeom>
              <a:avLst/>
              <a:gdLst/>
              <a:ahLst/>
              <a:cxnLst>
                <a:cxn ang="0">
                  <a:pos x="0" y="48"/>
                </a:cxn>
                <a:cxn ang="0">
                  <a:pos x="144" y="0"/>
                </a:cxn>
                <a:cxn ang="0">
                  <a:pos x="336" y="48"/>
                </a:cxn>
              </a:cxnLst>
              <a:rect l="0" t="0" r="r" b="b"/>
              <a:pathLst>
                <a:path w="336" h="48">
                  <a:moveTo>
                    <a:pt x="0" y="48"/>
                  </a:moveTo>
                  <a:cubicBezTo>
                    <a:pt x="44" y="24"/>
                    <a:pt x="88" y="0"/>
                    <a:pt x="144" y="0"/>
                  </a:cubicBezTo>
                  <a:cubicBezTo>
                    <a:pt x="200" y="0"/>
                    <a:pt x="268" y="24"/>
                    <a:pt x="336" y="48"/>
                  </a:cubicBezTo>
                </a:path>
              </a:pathLst>
            </a:custGeom>
            <a:noFill/>
            <a:ln w="76200" cmpd="sng">
              <a:solidFill>
                <a:srgbClr val="FFFF00"/>
              </a:solidFill>
              <a:round/>
              <a:headEnd/>
              <a:tailEnd/>
            </a:ln>
          </p:spPr>
          <p:txBody>
            <a:bodyPr wrap="none" anchor="ctr"/>
            <a:lstStyle/>
            <a:p>
              <a:endParaRPr lang="en-US"/>
            </a:p>
          </p:txBody>
        </p:sp>
        <p:sp>
          <p:nvSpPr>
            <p:cNvPr id="56338" name="Freeform 18"/>
            <p:cNvSpPr>
              <a:spLocks/>
            </p:cNvSpPr>
            <p:nvPr/>
          </p:nvSpPr>
          <p:spPr bwMode="auto">
            <a:xfrm>
              <a:off x="864" y="2304"/>
              <a:ext cx="336" cy="336"/>
            </a:xfrm>
            <a:custGeom>
              <a:avLst/>
              <a:gdLst/>
              <a:ahLst/>
              <a:cxnLst>
                <a:cxn ang="0">
                  <a:pos x="0" y="336"/>
                </a:cxn>
                <a:cxn ang="0">
                  <a:pos x="144" y="144"/>
                </a:cxn>
                <a:cxn ang="0">
                  <a:pos x="240" y="48"/>
                </a:cxn>
                <a:cxn ang="0">
                  <a:pos x="336" y="0"/>
                </a:cxn>
              </a:cxnLst>
              <a:rect l="0" t="0" r="r" b="b"/>
              <a:pathLst>
                <a:path w="336" h="336">
                  <a:moveTo>
                    <a:pt x="0" y="336"/>
                  </a:moveTo>
                  <a:cubicBezTo>
                    <a:pt x="52" y="264"/>
                    <a:pt x="104" y="192"/>
                    <a:pt x="144" y="144"/>
                  </a:cubicBezTo>
                  <a:cubicBezTo>
                    <a:pt x="184" y="96"/>
                    <a:pt x="208" y="72"/>
                    <a:pt x="240" y="48"/>
                  </a:cubicBezTo>
                  <a:cubicBezTo>
                    <a:pt x="272" y="24"/>
                    <a:pt x="304" y="12"/>
                    <a:pt x="336" y="0"/>
                  </a:cubicBezTo>
                </a:path>
              </a:pathLst>
            </a:custGeom>
            <a:noFill/>
            <a:ln w="76200" cmpd="sng">
              <a:solidFill>
                <a:srgbClr val="FE0309"/>
              </a:solidFill>
              <a:round/>
              <a:headEnd/>
              <a:tailEnd/>
            </a:ln>
          </p:spPr>
          <p:txBody>
            <a:bodyPr wrap="none" anchor="ctr"/>
            <a:lstStyle/>
            <a:p>
              <a:endParaRPr lang="en-US"/>
            </a:p>
          </p:txBody>
        </p:sp>
      </p:grpSp>
      <p:sp>
        <p:nvSpPr>
          <p:cNvPr id="56340" name="Rectangle 20"/>
          <p:cNvSpPr>
            <a:spLocks noChangeArrowheads="1"/>
          </p:cNvSpPr>
          <p:nvPr/>
        </p:nvSpPr>
        <p:spPr bwMode="auto">
          <a:xfrm>
            <a:off x="5364163" y="5157788"/>
            <a:ext cx="1512887" cy="431800"/>
          </a:xfrm>
          <a:prstGeom prst="rect">
            <a:avLst/>
          </a:prstGeom>
          <a:solidFill>
            <a:schemeClr val="tx1"/>
          </a:solidFill>
          <a:ln w="9525">
            <a:noFill/>
            <a:miter lim="800000"/>
            <a:headEnd/>
            <a:tailEnd/>
          </a:ln>
          <a:effectLst/>
        </p:spPr>
        <p:txBody>
          <a:bodyPr wrap="none" anchor="ctr"/>
          <a:lstStyle/>
          <a:p>
            <a:endParaRPr lang="en-US"/>
          </a:p>
        </p:txBody>
      </p:sp>
    </p:spTree>
    <p:extLst>
      <p:ext uri="{BB962C8B-B14F-4D97-AF65-F5344CB8AC3E}">
        <p14:creationId xmlns:p14="http://schemas.microsoft.com/office/powerpoint/2010/main" val="2738107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63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0" nodeType="clickEffect">
                                  <p:stCondLst>
                                    <p:cond delay="0"/>
                                  </p:stCondLst>
                                  <p:childTnLst>
                                    <p:anim calcmode="lin" valueType="num">
                                      <p:cBhvr additive="base">
                                        <p:cTn id="10" dur="500"/>
                                        <p:tgtEl>
                                          <p:spTgt spid="56340"/>
                                        </p:tgtEl>
                                        <p:attrNameLst>
                                          <p:attrName>ppt_x</p:attrName>
                                        </p:attrNameLst>
                                      </p:cBhvr>
                                      <p:tavLst>
                                        <p:tav tm="0">
                                          <p:val>
                                            <p:strVal val="ppt_x"/>
                                          </p:val>
                                        </p:tav>
                                        <p:tav tm="100000">
                                          <p:val>
                                            <p:strVal val="ppt_x"/>
                                          </p:val>
                                        </p:tav>
                                      </p:tavLst>
                                    </p:anim>
                                    <p:anim calcmode="lin" valueType="num">
                                      <p:cBhvr additive="base">
                                        <p:cTn id="11" dur="500"/>
                                        <p:tgtEl>
                                          <p:spTgt spid="56340"/>
                                        </p:tgtEl>
                                        <p:attrNameLst>
                                          <p:attrName>ppt_y</p:attrName>
                                        </p:attrNameLst>
                                      </p:cBhvr>
                                      <p:tavLst>
                                        <p:tav tm="0">
                                          <p:val>
                                            <p:strVal val="ppt_y"/>
                                          </p:val>
                                        </p:tav>
                                        <p:tav tm="100000">
                                          <p:val>
                                            <p:strVal val="1+ppt_h/2"/>
                                          </p:val>
                                        </p:tav>
                                      </p:tavLst>
                                    </p:anim>
                                    <p:set>
                                      <p:cBhvr>
                                        <p:cTn id="12" dur="1" fill="hold">
                                          <p:stCondLst>
                                            <p:cond delay="499"/>
                                          </p:stCondLst>
                                        </p:cTn>
                                        <p:tgtEl>
                                          <p:spTgt spid="563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3" name="Rectangle 5"/>
          <p:cNvSpPr>
            <a:spLocks noGrp="1" noChangeArrowheads="1"/>
          </p:cNvSpPr>
          <p:nvPr>
            <p:ph type="title"/>
          </p:nvPr>
        </p:nvSpPr>
        <p:spPr>
          <a:xfrm>
            <a:off x="684213" y="0"/>
            <a:ext cx="7772400" cy="1143000"/>
          </a:xfrm>
        </p:spPr>
        <p:txBody>
          <a:bodyPr/>
          <a:lstStyle/>
          <a:p>
            <a:r>
              <a:rPr lang="en-GB"/>
              <a:t>Star’s Colour and Temperature</a:t>
            </a:r>
          </a:p>
        </p:txBody>
      </p:sp>
      <p:sp>
        <p:nvSpPr>
          <p:cNvPr id="4" name="Date Placeholder 2"/>
          <p:cNvSpPr>
            <a:spLocks noGrp="1"/>
          </p:cNvSpPr>
          <p:nvPr>
            <p:ph type="dt" sz="half" idx="10"/>
          </p:nvPr>
        </p:nvSpPr>
        <p:spPr/>
        <p:txBody>
          <a:bodyPr/>
          <a:lstStyle/>
          <a:p>
            <a:endParaRPr lang="en-US"/>
          </a:p>
        </p:txBody>
      </p:sp>
      <p:sp>
        <p:nvSpPr>
          <p:cNvPr id="5" name="Footer Placeholder 3"/>
          <p:cNvSpPr>
            <a:spLocks noGrp="1"/>
          </p:cNvSpPr>
          <p:nvPr>
            <p:ph type="ftr" sz="quarter" idx="11"/>
          </p:nvPr>
        </p:nvSpPr>
        <p:spPr/>
        <p:txBody>
          <a:bodyPr/>
          <a:lstStyle/>
          <a:p>
            <a:endParaRPr lang="en-US"/>
          </a:p>
        </p:txBody>
      </p:sp>
      <p:pic>
        <p:nvPicPr>
          <p:cNvPr id="232452" name="Picture 4" descr="F10-01"/>
          <p:cNvPicPr>
            <a:picLocks noChangeAspect="1" noChangeArrowheads="1"/>
          </p:cNvPicPr>
          <p:nvPr/>
        </p:nvPicPr>
        <p:blipFill>
          <a:blip r:embed="rId2" cstate="print"/>
          <a:srcRect/>
          <a:stretch>
            <a:fillRect/>
          </a:stretch>
        </p:blipFill>
        <p:spPr bwMode="auto">
          <a:xfrm>
            <a:off x="323850" y="2060575"/>
            <a:ext cx="8569325" cy="3036888"/>
          </a:xfrm>
          <a:prstGeom prst="rect">
            <a:avLst/>
          </a:prstGeom>
          <a:noFill/>
        </p:spPr>
      </p:pic>
    </p:spTree>
    <p:extLst>
      <p:ext uri="{BB962C8B-B14F-4D97-AF65-F5344CB8AC3E}">
        <p14:creationId xmlns:p14="http://schemas.microsoft.com/office/powerpoint/2010/main" val="2582945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684213" y="42070"/>
            <a:ext cx="7772400" cy="1143000"/>
          </a:xfrm>
        </p:spPr>
        <p:txBody>
          <a:bodyPr/>
          <a:lstStyle/>
          <a:p>
            <a:r>
              <a:rPr lang="en-GB" dirty="0"/>
              <a:t>Why is this important?</a:t>
            </a:r>
          </a:p>
        </p:txBody>
      </p:sp>
      <p:sp>
        <p:nvSpPr>
          <p:cNvPr id="231427" name="Rectangle 3"/>
          <p:cNvSpPr>
            <a:spLocks noGrp="1" noChangeArrowheads="1"/>
          </p:cNvSpPr>
          <p:nvPr>
            <p:ph idx="1"/>
          </p:nvPr>
        </p:nvSpPr>
        <p:spPr>
          <a:xfrm>
            <a:off x="684213" y="1557338"/>
            <a:ext cx="7772400" cy="4114800"/>
          </a:xfrm>
        </p:spPr>
        <p:txBody>
          <a:bodyPr/>
          <a:lstStyle/>
          <a:p>
            <a:pPr>
              <a:lnSpc>
                <a:spcPct val="90000"/>
              </a:lnSpc>
            </a:pPr>
            <a:r>
              <a:rPr lang="en-GB" dirty="0"/>
              <a:t>The spectrum of stars is similar to the spectrum emitted by a black body. </a:t>
            </a:r>
          </a:p>
          <a:p>
            <a:pPr>
              <a:lnSpc>
                <a:spcPct val="90000"/>
              </a:lnSpc>
            </a:pPr>
            <a:r>
              <a:rPr lang="en-GB" dirty="0"/>
              <a:t>We can therefore use Wien Law to find the temperature of a star from its spectrum.</a:t>
            </a:r>
          </a:p>
          <a:p>
            <a:pPr>
              <a:lnSpc>
                <a:spcPct val="90000"/>
              </a:lnSpc>
            </a:pPr>
            <a:r>
              <a:rPr lang="en-GB" dirty="0"/>
              <a:t>If we know its temperature and its luminosity then its radius can be found from Stephan-Boltzmann law.</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8880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026"/>
          <p:cNvSpPr>
            <a:spLocks noGrp="1" noChangeArrowheads="1"/>
          </p:cNvSpPr>
          <p:nvPr>
            <p:ph type="title"/>
          </p:nvPr>
        </p:nvSpPr>
        <p:spPr>
          <a:xfrm>
            <a:off x="457200" y="44624"/>
            <a:ext cx="8229600" cy="914400"/>
          </a:xfrm>
        </p:spPr>
        <p:txBody>
          <a:bodyPr/>
          <a:lstStyle/>
          <a:p>
            <a:pPr algn="l"/>
            <a:r>
              <a:rPr lang="en-US" sz="4000" dirty="0"/>
              <a:t>Real </a:t>
            </a:r>
            <a:r>
              <a:rPr lang="en-US" sz="4000" dirty="0" smtClean="0"/>
              <a:t>spectra</a:t>
            </a:r>
            <a:endParaRPr lang="en-US" dirty="0"/>
          </a:p>
        </p:txBody>
      </p:sp>
      <p:sp>
        <p:nvSpPr>
          <p:cNvPr id="13" name="Content Placeholder 12"/>
          <p:cNvSpPr>
            <a:spLocks noGrp="1"/>
          </p:cNvSpPr>
          <p:nvPr>
            <p:ph sz="half" idx="1"/>
          </p:nvPr>
        </p:nvSpPr>
        <p:spPr>
          <a:xfrm>
            <a:off x="395536" y="5473005"/>
            <a:ext cx="8748464" cy="1384995"/>
          </a:xfrm>
        </p:spPr>
        <p:txBody>
          <a:bodyPr>
            <a:normAutofit fontScale="85000" lnSpcReduction="20000"/>
          </a:bodyPr>
          <a:lstStyle/>
          <a:p>
            <a:r>
              <a:rPr lang="en-US" dirty="0" smtClean="0"/>
              <a:t>Real spectra are more complicated than this (remember emission and absorption lines?).</a:t>
            </a:r>
          </a:p>
          <a:p>
            <a:r>
              <a:rPr lang="en-US" dirty="0" smtClean="0"/>
              <a:t>The elements in the outer layer of stars absorb some of the energy emitted and you get some wavelengths missing.</a:t>
            </a:r>
            <a:endParaRPr lang="en-US" dirty="0"/>
          </a:p>
        </p:txBody>
      </p:sp>
      <p:pic>
        <p:nvPicPr>
          <p:cNvPr id="108550" name="Picture 1030" descr="spectro8"/>
          <p:cNvPicPr>
            <a:picLocks noChangeAspect="1" noChangeArrowheads="1"/>
          </p:cNvPicPr>
          <p:nvPr/>
        </p:nvPicPr>
        <p:blipFill>
          <a:blip r:embed="rId3" cstate="print"/>
          <a:srcRect/>
          <a:stretch>
            <a:fillRect/>
          </a:stretch>
        </p:blipFill>
        <p:spPr bwMode="auto">
          <a:xfrm>
            <a:off x="1600200" y="692696"/>
            <a:ext cx="5943600" cy="4719638"/>
          </a:xfrm>
          <a:prstGeom prst="rect">
            <a:avLst/>
          </a:prstGeom>
          <a:noFill/>
        </p:spPr>
      </p:pic>
      <p:grpSp>
        <p:nvGrpSpPr>
          <p:cNvPr id="108557" name="Group 1037"/>
          <p:cNvGrpSpPr>
            <a:grpSpLocks/>
          </p:cNvGrpSpPr>
          <p:nvPr/>
        </p:nvGrpSpPr>
        <p:grpSpPr bwMode="auto">
          <a:xfrm>
            <a:off x="0" y="921296"/>
            <a:ext cx="8955088" cy="2895600"/>
            <a:chOff x="0" y="1392"/>
            <a:chExt cx="5641" cy="1824"/>
          </a:xfrm>
        </p:grpSpPr>
        <p:sp>
          <p:nvSpPr>
            <p:cNvPr id="108551" name="Freeform 1031"/>
            <p:cNvSpPr>
              <a:spLocks/>
            </p:cNvSpPr>
            <p:nvPr/>
          </p:nvSpPr>
          <p:spPr bwMode="auto">
            <a:xfrm>
              <a:off x="1440" y="1536"/>
              <a:ext cx="3120" cy="1680"/>
            </a:xfrm>
            <a:custGeom>
              <a:avLst/>
              <a:gdLst/>
              <a:ahLst/>
              <a:cxnLst>
                <a:cxn ang="0">
                  <a:pos x="0" y="768"/>
                </a:cxn>
                <a:cxn ang="0">
                  <a:pos x="48" y="480"/>
                </a:cxn>
                <a:cxn ang="0">
                  <a:pos x="96" y="240"/>
                </a:cxn>
                <a:cxn ang="0">
                  <a:pos x="192" y="48"/>
                </a:cxn>
                <a:cxn ang="0">
                  <a:pos x="336" y="0"/>
                </a:cxn>
                <a:cxn ang="0">
                  <a:pos x="480" y="48"/>
                </a:cxn>
                <a:cxn ang="0">
                  <a:pos x="624" y="192"/>
                </a:cxn>
                <a:cxn ang="0">
                  <a:pos x="768" y="336"/>
                </a:cxn>
                <a:cxn ang="0">
                  <a:pos x="1008" y="528"/>
                </a:cxn>
                <a:cxn ang="0">
                  <a:pos x="1296" y="720"/>
                </a:cxn>
                <a:cxn ang="0">
                  <a:pos x="1584" y="960"/>
                </a:cxn>
                <a:cxn ang="0">
                  <a:pos x="2496" y="1488"/>
                </a:cxn>
                <a:cxn ang="0">
                  <a:pos x="3120" y="1680"/>
                </a:cxn>
              </a:cxnLst>
              <a:rect l="0" t="0" r="r" b="b"/>
              <a:pathLst>
                <a:path w="3120" h="1680">
                  <a:moveTo>
                    <a:pt x="0" y="768"/>
                  </a:moveTo>
                  <a:cubicBezTo>
                    <a:pt x="16" y="668"/>
                    <a:pt x="32" y="568"/>
                    <a:pt x="48" y="480"/>
                  </a:cubicBezTo>
                  <a:cubicBezTo>
                    <a:pt x="64" y="392"/>
                    <a:pt x="72" y="312"/>
                    <a:pt x="96" y="240"/>
                  </a:cubicBezTo>
                  <a:cubicBezTo>
                    <a:pt x="120" y="168"/>
                    <a:pt x="152" y="88"/>
                    <a:pt x="192" y="48"/>
                  </a:cubicBezTo>
                  <a:cubicBezTo>
                    <a:pt x="232" y="8"/>
                    <a:pt x="288" y="0"/>
                    <a:pt x="336" y="0"/>
                  </a:cubicBezTo>
                  <a:cubicBezTo>
                    <a:pt x="384" y="0"/>
                    <a:pt x="432" y="16"/>
                    <a:pt x="480" y="48"/>
                  </a:cubicBezTo>
                  <a:cubicBezTo>
                    <a:pt x="528" y="80"/>
                    <a:pt x="576" y="144"/>
                    <a:pt x="624" y="192"/>
                  </a:cubicBezTo>
                  <a:cubicBezTo>
                    <a:pt x="672" y="240"/>
                    <a:pt x="704" y="280"/>
                    <a:pt x="768" y="336"/>
                  </a:cubicBezTo>
                  <a:cubicBezTo>
                    <a:pt x="832" y="392"/>
                    <a:pt x="920" y="464"/>
                    <a:pt x="1008" y="528"/>
                  </a:cubicBezTo>
                  <a:cubicBezTo>
                    <a:pt x="1096" y="592"/>
                    <a:pt x="1200" y="648"/>
                    <a:pt x="1296" y="720"/>
                  </a:cubicBezTo>
                  <a:cubicBezTo>
                    <a:pt x="1392" y="792"/>
                    <a:pt x="1384" y="832"/>
                    <a:pt x="1584" y="960"/>
                  </a:cubicBezTo>
                  <a:cubicBezTo>
                    <a:pt x="1784" y="1088"/>
                    <a:pt x="2240" y="1368"/>
                    <a:pt x="2496" y="1488"/>
                  </a:cubicBezTo>
                  <a:cubicBezTo>
                    <a:pt x="2752" y="1608"/>
                    <a:pt x="2936" y="1644"/>
                    <a:pt x="3120" y="1680"/>
                  </a:cubicBezTo>
                </a:path>
              </a:pathLst>
            </a:custGeom>
            <a:noFill/>
            <a:ln w="28575" cmpd="sng">
              <a:solidFill>
                <a:srgbClr val="3C3FC2"/>
              </a:solidFill>
              <a:round/>
              <a:headEnd/>
              <a:tailEnd/>
            </a:ln>
          </p:spPr>
          <p:txBody>
            <a:bodyPr wrap="none" anchor="ctr"/>
            <a:lstStyle/>
            <a:p>
              <a:endParaRPr lang="en-US"/>
            </a:p>
          </p:txBody>
        </p:sp>
        <p:sp>
          <p:nvSpPr>
            <p:cNvPr id="108552" name="Line 1032"/>
            <p:cNvSpPr>
              <a:spLocks noChangeShapeType="1"/>
            </p:cNvSpPr>
            <p:nvPr/>
          </p:nvSpPr>
          <p:spPr bwMode="auto">
            <a:xfrm>
              <a:off x="624" y="1920"/>
              <a:ext cx="864" cy="48"/>
            </a:xfrm>
            <a:prstGeom prst="line">
              <a:avLst/>
            </a:prstGeom>
            <a:noFill/>
            <a:ln w="57150">
              <a:solidFill>
                <a:srgbClr val="3C3FC2"/>
              </a:solidFill>
              <a:round/>
              <a:headEnd/>
              <a:tailEnd type="triangle" w="med" len="med"/>
            </a:ln>
          </p:spPr>
          <p:txBody>
            <a:bodyPr wrap="none" anchor="ctr"/>
            <a:lstStyle/>
            <a:p>
              <a:endParaRPr lang="en-US"/>
            </a:p>
          </p:txBody>
        </p:sp>
        <p:sp>
          <p:nvSpPr>
            <p:cNvPr id="108553" name="Rectangle 1033"/>
            <p:cNvSpPr>
              <a:spLocks noChangeArrowheads="1"/>
            </p:cNvSpPr>
            <p:nvPr/>
          </p:nvSpPr>
          <p:spPr bwMode="auto">
            <a:xfrm>
              <a:off x="0" y="1392"/>
              <a:ext cx="1125" cy="518"/>
            </a:xfrm>
            <a:prstGeom prst="rect">
              <a:avLst/>
            </a:prstGeom>
            <a:noFill/>
            <a:ln w="9525">
              <a:noFill/>
              <a:miter lim="800000"/>
              <a:headEnd/>
              <a:tailEnd/>
            </a:ln>
          </p:spPr>
          <p:txBody>
            <a:bodyPr>
              <a:spAutoFit/>
            </a:bodyPr>
            <a:lstStyle/>
            <a:p>
              <a:r>
                <a:rPr lang="en-US">
                  <a:solidFill>
                    <a:srgbClr val="3C3FC2"/>
                  </a:solidFill>
                  <a:latin typeface="Arial" pitchFamily="34" charset="0"/>
                </a:rPr>
                <a:t>Blackbody</a:t>
              </a:r>
            </a:p>
            <a:p>
              <a:r>
                <a:rPr lang="en-US">
                  <a:solidFill>
                    <a:srgbClr val="3C3FC2"/>
                  </a:solidFill>
                  <a:latin typeface="Arial" pitchFamily="34" charset="0"/>
                </a:rPr>
                <a:t>Spectrum</a:t>
              </a:r>
              <a:endParaRPr lang="en-US">
                <a:latin typeface="Arial" pitchFamily="34" charset="0"/>
              </a:endParaRPr>
            </a:p>
          </p:txBody>
        </p:sp>
        <p:sp>
          <p:nvSpPr>
            <p:cNvPr id="108554" name="Rectangle 1034"/>
            <p:cNvSpPr>
              <a:spLocks noChangeArrowheads="1"/>
            </p:cNvSpPr>
            <p:nvPr/>
          </p:nvSpPr>
          <p:spPr bwMode="auto">
            <a:xfrm>
              <a:off x="4224" y="1488"/>
              <a:ext cx="1417" cy="748"/>
            </a:xfrm>
            <a:prstGeom prst="rect">
              <a:avLst/>
            </a:prstGeom>
            <a:noFill/>
            <a:ln w="9525">
              <a:noFill/>
              <a:miter lim="800000"/>
              <a:headEnd/>
              <a:tailEnd/>
            </a:ln>
          </p:spPr>
          <p:txBody>
            <a:bodyPr>
              <a:spAutoFit/>
            </a:bodyPr>
            <a:lstStyle/>
            <a:p>
              <a:pPr algn="r"/>
              <a:r>
                <a:rPr lang="en-US">
                  <a:solidFill>
                    <a:srgbClr val="FF3E0D"/>
                  </a:solidFill>
                  <a:latin typeface="Arial" pitchFamily="34" charset="0"/>
                </a:rPr>
                <a:t>Emission and Absorption Lines</a:t>
              </a:r>
              <a:endParaRPr lang="en-US">
                <a:latin typeface="Arial" pitchFamily="34" charset="0"/>
              </a:endParaRPr>
            </a:p>
          </p:txBody>
        </p:sp>
        <p:sp>
          <p:nvSpPr>
            <p:cNvPr id="108555" name="Line 1035"/>
            <p:cNvSpPr>
              <a:spLocks noChangeShapeType="1"/>
            </p:cNvSpPr>
            <p:nvPr/>
          </p:nvSpPr>
          <p:spPr bwMode="auto">
            <a:xfrm flipH="1">
              <a:off x="3696" y="1632"/>
              <a:ext cx="672" cy="144"/>
            </a:xfrm>
            <a:prstGeom prst="line">
              <a:avLst/>
            </a:prstGeom>
            <a:noFill/>
            <a:ln w="57150">
              <a:solidFill>
                <a:srgbClr val="FF3E0D"/>
              </a:solidFill>
              <a:round/>
              <a:headEnd/>
              <a:tailEnd type="triangle" w="med" len="med"/>
            </a:ln>
          </p:spPr>
          <p:txBody>
            <a:bodyPr wrap="none" anchor="ctr"/>
            <a:lstStyle/>
            <a:p>
              <a:endParaRPr lang="en-US"/>
            </a:p>
          </p:txBody>
        </p:sp>
        <p:sp>
          <p:nvSpPr>
            <p:cNvPr id="108556" name="Line 1036"/>
            <p:cNvSpPr>
              <a:spLocks noChangeShapeType="1"/>
            </p:cNvSpPr>
            <p:nvPr/>
          </p:nvSpPr>
          <p:spPr bwMode="auto">
            <a:xfrm flipH="1">
              <a:off x="4560" y="2064"/>
              <a:ext cx="144" cy="960"/>
            </a:xfrm>
            <a:prstGeom prst="line">
              <a:avLst/>
            </a:prstGeom>
            <a:noFill/>
            <a:ln w="57150">
              <a:solidFill>
                <a:srgbClr val="FF3E0D"/>
              </a:solidFill>
              <a:round/>
              <a:headEnd/>
              <a:tailEnd type="triangle" w="med" len="med"/>
            </a:ln>
          </p:spPr>
          <p:txBody>
            <a:bodyPr wrap="none" anchor="ctr"/>
            <a:lstStyle/>
            <a:p>
              <a:endParaRPr lang="en-US"/>
            </a:p>
          </p:txBody>
        </p:sp>
      </p:grpSp>
    </p:spTree>
    <p:extLst>
      <p:ext uri="{BB962C8B-B14F-4D97-AF65-F5344CB8AC3E}">
        <p14:creationId xmlns:p14="http://schemas.microsoft.com/office/powerpoint/2010/main" val="90473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557"/>
                                        </p:tgtEl>
                                        <p:attrNameLst>
                                          <p:attrName>style.visibility</p:attrName>
                                        </p:attrNameLst>
                                      </p:cBhvr>
                                      <p:to>
                                        <p:strVal val="visible"/>
                                      </p:to>
                                    </p:set>
                                    <p:animEffect transition="in" filter="fade">
                                      <p:cBhvr>
                                        <p:cTn id="7" dur="500"/>
                                        <p:tgtEl>
                                          <p:spTgt spid="108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4499992" cy="914400"/>
          </a:xfrm>
        </p:spPr>
        <p:txBody>
          <a:bodyPr/>
          <a:lstStyle/>
          <a:p>
            <a:r>
              <a:rPr lang="en-US" dirty="0" smtClean="0"/>
              <a:t>Stellar </a:t>
            </a:r>
            <a:r>
              <a:rPr lang="en-US" sz="3200" dirty="0" smtClean="0"/>
              <a:t>Classification</a:t>
            </a:r>
            <a:endParaRPr lang="en-US" sz="3200" dirty="0"/>
          </a:p>
        </p:txBody>
      </p:sp>
      <p:sp>
        <p:nvSpPr>
          <p:cNvPr id="3" name="Content Placeholder 2"/>
          <p:cNvSpPr>
            <a:spLocks noGrp="1"/>
          </p:cNvSpPr>
          <p:nvPr>
            <p:ph sz="half" idx="1"/>
          </p:nvPr>
        </p:nvSpPr>
        <p:spPr>
          <a:xfrm>
            <a:off x="179512" y="1628800"/>
            <a:ext cx="3888432" cy="4525963"/>
          </a:xfrm>
        </p:spPr>
        <p:txBody>
          <a:bodyPr>
            <a:normAutofit fontScale="92500"/>
          </a:bodyPr>
          <a:lstStyle/>
          <a:p>
            <a:r>
              <a:rPr lang="en-US" sz="2000" dirty="0" smtClean="0"/>
              <a:t>It has been noticed that stars of certain temperatures also have the same absorption spectra.  Suggesting that the same mechanisms are going on inside stars of similar temperatures.</a:t>
            </a:r>
          </a:p>
          <a:p>
            <a:r>
              <a:rPr lang="en-US" sz="2000" dirty="0" smtClean="0"/>
              <a:t>Based on the “</a:t>
            </a:r>
            <a:r>
              <a:rPr lang="en-US" sz="2000" dirty="0" err="1" smtClean="0"/>
              <a:t>colour</a:t>
            </a:r>
            <a:r>
              <a:rPr lang="en-US" sz="2000" dirty="0" smtClean="0"/>
              <a:t>” (</a:t>
            </a:r>
            <a:r>
              <a:rPr lang="en-US" sz="2000" dirty="0" err="1" smtClean="0"/>
              <a:t>ie</a:t>
            </a:r>
            <a:r>
              <a:rPr lang="en-US" sz="2000" dirty="0" smtClean="0"/>
              <a:t> the temperature) of stars, and their emission/</a:t>
            </a:r>
            <a:r>
              <a:rPr lang="en-US" sz="2000" dirty="0" err="1" smtClean="0"/>
              <a:t>absorbtion</a:t>
            </a:r>
            <a:r>
              <a:rPr lang="en-US" sz="2000" dirty="0" smtClean="0"/>
              <a:t> spectra.  We have classified stars into 7 (ok there are more, but you need to know 7…)  classifications.  </a:t>
            </a:r>
          </a:p>
          <a:p>
            <a:r>
              <a:rPr lang="en-US" sz="2000" dirty="0" smtClean="0"/>
              <a:t>These are :</a:t>
            </a:r>
          </a:p>
          <a:p>
            <a:r>
              <a:rPr lang="en-US" sz="2000" dirty="0" smtClean="0"/>
              <a:t>O.B.A.F.G.K.M</a:t>
            </a:r>
            <a:endParaRPr lang="en-US" sz="2000"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pic>
        <p:nvPicPr>
          <p:cNvPr id="7" name="Picture 2" descr="FG17_10"/>
          <p:cNvPicPr>
            <a:picLocks noChangeAspect="1" noChangeArrowheads="1"/>
          </p:cNvPicPr>
          <p:nvPr/>
        </p:nvPicPr>
        <p:blipFill>
          <a:blip r:embed="rId2" cstate="print"/>
          <a:srcRect l="19248" r="18560"/>
          <a:stretch>
            <a:fillRect/>
          </a:stretch>
        </p:blipFill>
        <p:spPr bwMode="auto">
          <a:xfrm>
            <a:off x="4217639" y="260648"/>
            <a:ext cx="4926361" cy="6093296"/>
          </a:xfrm>
          <a:prstGeom prst="rect">
            <a:avLst/>
          </a:prstGeom>
          <a:noFill/>
          <a:ln w="9525">
            <a:noFill/>
            <a:miter lim="800000"/>
            <a:headEnd/>
            <a:tailEnd/>
          </a:ln>
        </p:spPr>
      </p:pic>
    </p:spTree>
    <p:extLst>
      <p:ext uri="{BB962C8B-B14F-4D97-AF65-F5344CB8AC3E}">
        <p14:creationId xmlns:p14="http://schemas.microsoft.com/office/powerpoint/2010/main" val="777987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Stellar classification</a:t>
            </a:r>
            <a:endParaRPr lang="en-US" dirty="0"/>
          </a:p>
        </p:txBody>
      </p:sp>
      <p:sp>
        <p:nvSpPr>
          <p:cNvPr id="3" name="Content Placeholder 2"/>
          <p:cNvSpPr>
            <a:spLocks noGrp="1"/>
          </p:cNvSpPr>
          <p:nvPr>
            <p:ph sz="half" idx="1"/>
          </p:nvPr>
        </p:nvSpPr>
        <p:spPr>
          <a:xfrm>
            <a:off x="251520" y="1484784"/>
            <a:ext cx="8712968" cy="4525963"/>
          </a:xfrm>
        </p:spPr>
        <p:txBody>
          <a:bodyPr>
            <a:normAutofit/>
          </a:bodyPr>
          <a:lstStyle/>
          <a:p>
            <a:r>
              <a:rPr lang="en-US" dirty="0" smtClean="0"/>
              <a:t>Each classification has a unique temperature (Class O being the hottest, and Class M being  the coolest).</a:t>
            </a:r>
          </a:p>
          <a:p>
            <a:r>
              <a:rPr lang="en-US" dirty="0" smtClean="0"/>
              <a:t>You will need to know the order of these.</a:t>
            </a:r>
          </a:p>
          <a:p>
            <a:r>
              <a:rPr lang="en-US" dirty="0" smtClean="0"/>
              <a:t>I suggest another Mnemonic.</a:t>
            </a:r>
          </a:p>
          <a:p>
            <a:r>
              <a:rPr lang="en-US" dirty="0" err="1" smtClean="0">
                <a:solidFill>
                  <a:srgbClr val="FF0000"/>
                </a:solidFill>
              </a:rPr>
              <a:t>O</a:t>
            </a:r>
            <a:r>
              <a:rPr lang="en-US" dirty="0" err="1" smtClean="0"/>
              <a:t>loomi</a:t>
            </a:r>
            <a:r>
              <a:rPr lang="en-US" dirty="0" err="1"/>
              <a:t>s</a:t>
            </a:r>
            <a:r>
              <a:rPr lang="en-US" dirty="0" smtClean="0"/>
              <a:t> </a:t>
            </a:r>
            <a:r>
              <a:rPr lang="en-US" dirty="0" smtClean="0">
                <a:solidFill>
                  <a:srgbClr val="FF0000"/>
                </a:solidFill>
              </a:rPr>
              <a:t>B</a:t>
            </a:r>
            <a:r>
              <a:rPr lang="en-US" dirty="0" smtClean="0"/>
              <a:t>anjo </a:t>
            </a:r>
            <a:r>
              <a:rPr lang="en-US" dirty="0" smtClean="0">
                <a:solidFill>
                  <a:srgbClr val="FF0000"/>
                </a:solidFill>
              </a:rPr>
              <a:t>A</a:t>
            </a:r>
            <a:r>
              <a:rPr lang="en-US" dirty="0" smtClean="0"/>
              <a:t>nnoys </a:t>
            </a:r>
            <a:r>
              <a:rPr lang="en-US" dirty="0" smtClean="0">
                <a:solidFill>
                  <a:srgbClr val="FF0000"/>
                </a:solidFill>
              </a:rPr>
              <a:t>F</a:t>
            </a:r>
            <a:r>
              <a:rPr lang="en-US" dirty="0" smtClean="0"/>
              <a:t>riends and </a:t>
            </a:r>
            <a:r>
              <a:rPr lang="en-US" dirty="0" smtClean="0">
                <a:solidFill>
                  <a:srgbClr val="FF0000"/>
                </a:solidFill>
              </a:rPr>
              <a:t>G</a:t>
            </a:r>
            <a:r>
              <a:rPr lang="en-US" dirty="0" smtClean="0"/>
              <a:t>ives </a:t>
            </a:r>
            <a:r>
              <a:rPr lang="en-US" dirty="0" smtClean="0">
                <a:solidFill>
                  <a:srgbClr val="FF0000"/>
                </a:solidFill>
              </a:rPr>
              <a:t>K</a:t>
            </a:r>
            <a:r>
              <a:rPr lang="en-US" dirty="0" smtClean="0"/>
              <a:t>ids </a:t>
            </a:r>
            <a:r>
              <a:rPr lang="en-US" dirty="0" smtClean="0">
                <a:solidFill>
                  <a:srgbClr val="FF0000"/>
                </a:solidFill>
              </a:rPr>
              <a:t>M</a:t>
            </a:r>
            <a:r>
              <a:rPr lang="en-US" dirty="0" smtClean="0"/>
              <a:t>igraines.</a:t>
            </a:r>
          </a:p>
          <a:p>
            <a:endParaRPr lang="en-US" dirty="0" smtClean="0"/>
          </a:p>
          <a:p>
            <a:r>
              <a:rPr lang="en-US" dirty="0" smtClean="0"/>
              <a:t>Or use the ones most commonly used by others…</a:t>
            </a:r>
          </a:p>
          <a:p>
            <a:pPr lvl="1"/>
            <a:r>
              <a:rPr lang="en-US" dirty="0" smtClean="0"/>
              <a:t>(I did not make the next ones  up…)</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69553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684213" y="0"/>
            <a:ext cx="7772400" cy="1143000"/>
          </a:xfrm>
        </p:spPr>
        <p:txBody>
          <a:bodyPr/>
          <a:lstStyle/>
          <a:p>
            <a:r>
              <a:rPr lang="en-GB"/>
              <a:t>Stars</a:t>
            </a:r>
          </a:p>
        </p:txBody>
      </p:sp>
      <p:sp>
        <p:nvSpPr>
          <p:cNvPr id="219139" name="Rectangle 3"/>
          <p:cNvSpPr>
            <a:spLocks noGrp="1" noChangeArrowheads="1"/>
          </p:cNvSpPr>
          <p:nvPr>
            <p:ph idx="1"/>
          </p:nvPr>
        </p:nvSpPr>
        <p:spPr>
          <a:xfrm>
            <a:off x="323528" y="1412776"/>
            <a:ext cx="8569325" cy="4824413"/>
          </a:xfrm>
        </p:spPr>
        <p:txBody>
          <a:bodyPr>
            <a:normAutofit/>
          </a:bodyPr>
          <a:lstStyle/>
          <a:p>
            <a:pPr>
              <a:lnSpc>
                <a:spcPct val="90000"/>
              </a:lnSpc>
            </a:pPr>
            <a:r>
              <a:rPr lang="en-GB" sz="2800" dirty="0">
                <a:solidFill>
                  <a:schemeClr val="tx2"/>
                </a:solidFill>
              </a:rPr>
              <a:t>Stars are formed by interstellar dust coming together through mutual gravitational </a:t>
            </a:r>
            <a:r>
              <a:rPr lang="en-GB" sz="2800" dirty="0" smtClean="0">
                <a:solidFill>
                  <a:schemeClr val="tx2"/>
                </a:solidFill>
              </a:rPr>
              <a:t>attraction.</a:t>
            </a:r>
          </a:p>
          <a:p>
            <a:pPr lvl="1">
              <a:lnSpc>
                <a:spcPct val="90000"/>
              </a:lnSpc>
            </a:pPr>
            <a:r>
              <a:rPr lang="en-GB" sz="2400" dirty="0" smtClean="0">
                <a:solidFill>
                  <a:schemeClr val="tx2"/>
                </a:solidFill>
              </a:rPr>
              <a:t>In a gas cloud (Nebula) all the gas particles are attracted to one another.  This means they have potential energy.  </a:t>
            </a:r>
          </a:p>
          <a:p>
            <a:pPr lvl="1">
              <a:lnSpc>
                <a:spcPct val="90000"/>
              </a:lnSpc>
            </a:pPr>
            <a:r>
              <a:rPr lang="en-GB" sz="2400" dirty="0" smtClean="0">
                <a:solidFill>
                  <a:schemeClr val="tx2"/>
                </a:solidFill>
              </a:rPr>
              <a:t>Over time gas and dust particles will move together. The potential energy of the gas is ultimately converted to kinetic energy leading to high temperatures.</a:t>
            </a:r>
          </a:p>
          <a:p>
            <a:pPr lvl="1">
              <a:lnSpc>
                <a:spcPct val="90000"/>
              </a:lnSpc>
            </a:pPr>
            <a:r>
              <a:rPr lang="en-GB" sz="2400" dirty="0" smtClean="0">
                <a:solidFill>
                  <a:schemeClr val="tx2"/>
                </a:solidFill>
              </a:rPr>
              <a:t>The high temperatures created by the loss of potential energy can trigger fusion. </a:t>
            </a:r>
            <a:endParaRPr lang="en-GB" sz="2400" dirty="0">
              <a:solidFill>
                <a:schemeClr val="tx2"/>
              </a:solidFill>
            </a:endParaRPr>
          </a:p>
          <a:p>
            <a:pPr lvl="1">
              <a:lnSpc>
                <a:spcPct val="90000"/>
              </a:lnSpc>
            </a:pPr>
            <a:r>
              <a:rPr lang="en-GB" sz="2400" dirty="0" smtClean="0">
                <a:solidFill>
                  <a:schemeClr val="tx2"/>
                </a:solidFill>
              </a:rPr>
              <a:t>The </a:t>
            </a:r>
            <a:r>
              <a:rPr lang="en-GB" sz="2400" dirty="0">
                <a:solidFill>
                  <a:schemeClr val="tx2"/>
                </a:solidFill>
              </a:rPr>
              <a:t>fusion process releases so much energy that the pressure created prevents the star from collapsing due to gravitational pressure.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684213" y="0"/>
            <a:ext cx="7772400" cy="1143000"/>
          </a:xfrm>
        </p:spPr>
        <p:txBody>
          <a:bodyPr/>
          <a:lstStyle/>
          <a:p>
            <a:r>
              <a:rPr lang="en-GB" sz="4000"/>
              <a:t>OBAFGKM - Mnemonics</a:t>
            </a:r>
          </a:p>
        </p:txBody>
      </p:sp>
      <p:sp>
        <p:nvSpPr>
          <p:cNvPr id="6" name="Date Placeholder 3"/>
          <p:cNvSpPr>
            <a:spLocks noGrp="1"/>
          </p:cNvSpPr>
          <p:nvPr>
            <p:ph type="dt" sz="half" idx="10"/>
          </p:nvPr>
        </p:nvSpPr>
        <p:spPr/>
        <p:txBody>
          <a:bodyPr/>
          <a:lstStyle/>
          <a:p>
            <a:endParaRPr lang="en-US"/>
          </a:p>
        </p:txBody>
      </p:sp>
      <p:sp>
        <p:nvSpPr>
          <p:cNvPr id="7" name="Footer Placeholder 4"/>
          <p:cNvSpPr>
            <a:spLocks noGrp="1"/>
          </p:cNvSpPr>
          <p:nvPr>
            <p:ph type="ftr" sz="quarter" idx="11"/>
          </p:nvPr>
        </p:nvSpPr>
        <p:spPr/>
        <p:txBody>
          <a:bodyPr/>
          <a:lstStyle/>
          <a:p>
            <a:endParaRPr lang="en-US"/>
          </a:p>
        </p:txBody>
      </p:sp>
      <p:sp>
        <p:nvSpPr>
          <p:cNvPr id="234502" name="Text Box 6"/>
          <p:cNvSpPr txBox="1">
            <a:spLocks noChangeArrowheads="1"/>
          </p:cNvSpPr>
          <p:nvPr/>
        </p:nvSpPr>
        <p:spPr bwMode="auto">
          <a:xfrm>
            <a:off x="673817" y="2651125"/>
            <a:ext cx="8083550" cy="1092200"/>
          </a:xfrm>
          <a:prstGeom prst="rect">
            <a:avLst/>
          </a:prstGeom>
          <a:solidFill>
            <a:schemeClr val="tx2">
              <a:lumMod val="50000"/>
            </a:schemeClr>
          </a:solidFill>
          <a:ln w="25400">
            <a:solidFill>
              <a:srgbClr val="FF6600"/>
            </a:solidFill>
            <a:miter lim="800000"/>
            <a:headEnd type="none" w="sm" len="sm"/>
            <a:tailEnd type="none" w="sm" len="sm"/>
          </a:ln>
          <a:effectLst/>
        </p:spPr>
        <p:txBody>
          <a:bodyPr>
            <a:spAutoFit/>
          </a:bodyPr>
          <a:lstStyle/>
          <a:p>
            <a:r>
              <a:rPr kumimoji="1" lang="en-GB" sz="3200" dirty="0">
                <a:solidFill>
                  <a:schemeClr val="hlink"/>
                </a:solidFill>
                <a:latin typeface="Goudy Old Style" pitchFamily="18" charset="0"/>
                <a:cs typeface="Arial" pitchFamily="34" charset="0"/>
              </a:rPr>
              <a:t>O</a:t>
            </a:r>
            <a:r>
              <a:rPr kumimoji="1" lang="en-GB" sz="3200" dirty="0">
                <a:solidFill>
                  <a:srgbClr val="FFFF00"/>
                </a:solidFill>
                <a:latin typeface="Goudy Old Style" pitchFamily="18" charset="0"/>
                <a:cs typeface="Arial" pitchFamily="34" charset="0"/>
              </a:rPr>
              <a:t>nly </a:t>
            </a:r>
            <a:r>
              <a:rPr kumimoji="1" lang="en-GB" sz="3200" dirty="0">
                <a:solidFill>
                  <a:schemeClr val="hlink"/>
                </a:solidFill>
                <a:latin typeface="Goudy Old Style" pitchFamily="18" charset="0"/>
                <a:cs typeface="Arial" pitchFamily="34" charset="0"/>
              </a:rPr>
              <a:t>B</a:t>
            </a:r>
            <a:r>
              <a:rPr kumimoji="1" lang="en-GB" sz="3200" dirty="0">
                <a:solidFill>
                  <a:srgbClr val="FFFF00"/>
                </a:solidFill>
                <a:latin typeface="Goudy Old Style" pitchFamily="18" charset="0"/>
                <a:cs typeface="Arial" pitchFamily="34" charset="0"/>
              </a:rPr>
              <a:t>oring </a:t>
            </a:r>
            <a:r>
              <a:rPr kumimoji="1" lang="en-GB" sz="3200" dirty="0">
                <a:solidFill>
                  <a:schemeClr val="hlink"/>
                </a:solidFill>
                <a:latin typeface="Goudy Old Style" pitchFamily="18" charset="0"/>
                <a:cs typeface="Arial" pitchFamily="34" charset="0"/>
              </a:rPr>
              <a:t>A</a:t>
            </a:r>
            <a:r>
              <a:rPr kumimoji="1" lang="en-GB" sz="3200" dirty="0">
                <a:solidFill>
                  <a:srgbClr val="FFFF00"/>
                </a:solidFill>
                <a:latin typeface="Goudy Old Style" pitchFamily="18" charset="0"/>
                <a:cs typeface="Arial" pitchFamily="34" charset="0"/>
              </a:rPr>
              <a:t>stronomers </a:t>
            </a:r>
            <a:r>
              <a:rPr kumimoji="1" lang="en-GB" sz="3200" dirty="0">
                <a:solidFill>
                  <a:schemeClr val="hlink"/>
                </a:solidFill>
                <a:latin typeface="Goudy Old Style" pitchFamily="18" charset="0"/>
                <a:cs typeface="Arial" pitchFamily="34" charset="0"/>
              </a:rPr>
              <a:t>F</a:t>
            </a:r>
            <a:r>
              <a:rPr kumimoji="1" lang="en-GB" sz="3200" dirty="0">
                <a:solidFill>
                  <a:srgbClr val="FFFF00"/>
                </a:solidFill>
                <a:latin typeface="Goudy Old Style" pitchFamily="18" charset="0"/>
                <a:cs typeface="Arial" pitchFamily="34" charset="0"/>
              </a:rPr>
              <a:t>ind </a:t>
            </a:r>
            <a:r>
              <a:rPr kumimoji="1" lang="en-GB" sz="3200" dirty="0">
                <a:solidFill>
                  <a:schemeClr val="hlink"/>
                </a:solidFill>
                <a:latin typeface="Goudy Old Style" pitchFamily="18" charset="0"/>
                <a:cs typeface="Arial" pitchFamily="34" charset="0"/>
              </a:rPr>
              <a:t>G</a:t>
            </a:r>
            <a:r>
              <a:rPr kumimoji="1" lang="en-GB" sz="3200" dirty="0">
                <a:solidFill>
                  <a:srgbClr val="FFFF00"/>
                </a:solidFill>
                <a:latin typeface="Goudy Old Style" pitchFamily="18" charset="0"/>
                <a:cs typeface="Arial" pitchFamily="34" charset="0"/>
              </a:rPr>
              <a:t>ratification in  </a:t>
            </a:r>
            <a:r>
              <a:rPr kumimoji="1" lang="en-GB" sz="3200" dirty="0">
                <a:solidFill>
                  <a:schemeClr val="hlink"/>
                </a:solidFill>
                <a:latin typeface="Goudy Old Style" pitchFamily="18" charset="0"/>
                <a:cs typeface="Arial" pitchFamily="34" charset="0"/>
              </a:rPr>
              <a:t>K</a:t>
            </a:r>
            <a:r>
              <a:rPr kumimoji="1" lang="en-GB" sz="3200" dirty="0">
                <a:solidFill>
                  <a:srgbClr val="FFFF00"/>
                </a:solidFill>
                <a:latin typeface="Goudy Old Style" pitchFamily="18" charset="0"/>
                <a:cs typeface="Arial" pitchFamily="34" charset="0"/>
              </a:rPr>
              <a:t>nowing </a:t>
            </a:r>
            <a:r>
              <a:rPr kumimoji="1" lang="en-GB" sz="3200" dirty="0">
                <a:solidFill>
                  <a:schemeClr val="hlink"/>
                </a:solidFill>
                <a:latin typeface="Goudy Old Style" pitchFamily="18" charset="0"/>
                <a:cs typeface="Arial" pitchFamily="34" charset="0"/>
              </a:rPr>
              <a:t>M</a:t>
            </a:r>
            <a:r>
              <a:rPr kumimoji="1" lang="en-GB" sz="3200" dirty="0">
                <a:solidFill>
                  <a:srgbClr val="FFFF00"/>
                </a:solidFill>
                <a:latin typeface="Goudy Old Style" pitchFamily="18" charset="0"/>
                <a:cs typeface="Arial" pitchFamily="34" charset="0"/>
              </a:rPr>
              <a:t>nemonics!</a:t>
            </a:r>
            <a:endParaRPr kumimoji="1" lang="en-US" sz="3200" dirty="0">
              <a:solidFill>
                <a:srgbClr val="FFFF00"/>
              </a:solidFill>
              <a:latin typeface="Goudy Old Style" pitchFamily="18" charset="0"/>
              <a:cs typeface="Arial" pitchFamily="34" charset="0"/>
            </a:endParaRPr>
          </a:p>
        </p:txBody>
      </p:sp>
      <p:sp>
        <p:nvSpPr>
          <p:cNvPr id="234503" name="Text Box 7"/>
          <p:cNvSpPr txBox="1">
            <a:spLocks noChangeArrowheads="1"/>
          </p:cNvSpPr>
          <p:nvPr/>
        </p:nvSpPr>
        <p:spPr bwMode="auto">
          <a:xfrm>
            <a:off x="1476375" y="1557338"/>
            <a:ext cx="5975350" cy="604837"/>
          </a:xfrm>
          <a:prstGeom prst="rect">
            <a:avLst/>
          </a:prstGeom>
          <a:solidFill>
            <a:srgbClr val="FFFF99"/>
          </a:solidFill>
          <a:ln w="25400">
            <a:solidFill>
              <a:srgbClr val="FFFF00"/>
            </a:solidFill>
            <a:miter lim="800000"/>
            <a:headEnd type="none" w="sm" len="sm"/>
            <a:tailEnd type="none" w="sm" len="sm"/>
          </a:ln>
          <a:effectLst/>
        </p:spPr>
        <p:txBody>
          <a:bodyPr>
            <a:spAutoFit/>
          </a:bodyPr>
          <a:lstStyle/>
          <a:p>
            <a:pPr algn="ctr"/>
            <a:r>
              <a:rPr kumimoji="1" lang="en-GB" sz="3200">
                <a:solidFill>
                  <a:srgbClr val="FF3300"/>
                </a:solidFill>
                <a:latin typeface="Goudy Old Style" pitchFamily="18" charset="0"/>
                <a:cs typeface="Arial" pitchFamily="34" charset="0"/>
              </a:rPr>
              <a:t>O</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B</a:t>
            </a:r>
            <a:r>
              <a:rPr kumimoji="1" lang="en-GB" sz="3200">
                <a:solidFill>
                  <a:srgbClr val="9900CC"/>
                </a:solidFill>
                <a:latin typeface="Goudy Old Style" pitchFamily="18" charset="0"/>
                <a:cs typeface="Arial" pitchFamily="34" charset="0"/>
              </a:rPr>
              <a:t>e</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A</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F</a:t>
            </a:r>
            <a:r>
              <a:rPr kumimoji="1" lang="en-GB" sz="3200">
                <a:solidFill>
                  <a:srgbClr val="9900CC"/>
                </a:solidFill>
                <a:latin typeface="Goudy Old Style" pitchFamily="18" charset="0"/>
                <a:cs typeface="Arial" pitchFamily="34" charset="0"/>
              </a:rPr>
              <a:t>ine</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G</a:t>
            </a:r>
            <a:r>
              <a:rPr kumimoji="1" lang="en-GB" sz="3200">
                <a:solidFill>
                  <a:srgbClr val="9900CC"/>
                </a:solidFill>
                <a:latin typeface="Goudy Old Style" pitchFamily="18" charset="0"/>
                <a:cs typeface="Arial" pitchFamily="34" charset="0"/>
              </a:rPr>
              <a:t>irl/</a:t>
            </a:r>
            <a:r>
              <a:rPr kumimoji="1" lang="en-GB" sz="3200">
                <a:solidFill>
                  <a:srgbClr val="FF3300"/>
                </a:solidFill>
                <a:latin typeface="Goudy Old Style" pitchFamily="18" charset="0"/>
                <a:cs typeface="Arial" pitchFamily="34" charset="0"/>
              </a:rPr>
              <a:t>G</a:t>
            </a:r>
            <a:r>
              <a:rPr kumimoji="1" lang="en-GB" sz="3200">
                <a:solidFill>
                  <a:srgbClr val="9900CC"/>
                </a:solidFill>
                <a:latin typeface="Goudy Old Style" pitchFamily="18" charset="0"/>
                <a:cs typeface="Arial" pitchFamily="34" charset="0"/>
              </a:rPr>
              <a:t>uy</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K</a:t>
            </a:r>
            <a:r>
              <a:rPr kumimoji="1" lang="en-GB" sz="3200">
                <a:solidFill>
                  <a:srgbClr val="9900CC"/>
                </a:solidFill>
                <a:latin typeface="Goudy Old Style" pitchFamily="18" charset="0"/>
                <a:cs typeface="Arial" pitchFamily="34" charset="0"/>
              </a:rPr>
              <a:t>iss</a:t>
            </a:r>
            <a:r>
              <a:rPr kumimoji="1" lang="en-GB" sz="3200">
                <a:solidFill>
                  <a:srgbClr val="FFFF00"/>
                </a:solidFill>
                <a:latin typeface="Goudy Old Style" pitchFamily="18" charset="0"/>
                <a:cs typeface="Arial" pitchFamily="34" charset="0"/>
              </a:rPr>
              <a:t> </a:t>
            </a:r>
            <a:r>
              <a:rPr kumimoji="1" lang="en-GB" sz="3200">
                <a:solidFill>
                  <a:srgbClr val="FF3300"/>
                </a:solidFill>
                <a:latin typeface="Goudy Old Style" pitchFamily="18" charset="0"/>
                <a:cs typeface="Arial" pitchFamily="34" charset="0"/>
              </a:rPr>
              <a:t>M</a:t>
            </a:r>
            <a:r>
              <a:rPr kumimoji="1" lang="en-GB" sz="3200">
                <a:solidFill>
                  <a:srgbClr val="9900CC"/>
                </a:solidFill>
                <a:latin typeface="Goudy Old Style" pitchFamily="18" charset="0"/>
                <a:cs typeface="Arial" pitchFamily="34" charset="0"/>
              </a:rPr>
              <a:t>e</a:t>
            </a:r>
            <a:endParaRPr kumimoji="1" lang="en-US" sz="3200">
              <a:solidFill>
                <a:srgbClr val="9900CC"/>
              </a:solidFill>
              <a:latin typeface="Goudy Old Style" pitchFamily="18" charset="0"/>
              <a:cs typeface="Arial" pitchFamily="34" charset="0"/>
            </a:endParaRPr>
          </a:p>
        </p:txBody>
      </p:sp>
    </p:spTree>
    <p:extLst>
      <p:ext uri="{BB962C8B-B14F-4D97-AF65-F5344CB8AC3E}">
        <p14:creationId xmlns:p14="http://schemas.microsoft.com/office/powerpoint/2010/main" val="154247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grpId="0" nodeType="withEffect">
                                  <p:stCondLst>
                                    <p:cond delay="0"/>
                                  </p:stCondLst>
                                  <p:childTnLst>
                                    <p:set>
                                      <p:cBhvr>
                                        <p:cTn id="6" dur="1" fill="hold">
                                          <p:stCondLst>
                                            <p:cond delay="0"/>
                                          </p:stCondLst>
                                        </p:cTn>
                                        <p:tgtEl>
                                          <p:spTgt spid="234503"/>
                                        </p:tgtEl>
                                        <p:attrNameLst>
                                          <p:attrName>style.visibility</p:attrName>
                                        </p:attrNameLst>
                                      </p:cBhvr>
                                      <p:to>
                                        <p:strVal val="visible"/>
                                      </p:to>
                                    </p:set>
                                    <p:anim calcmode="lin" valueType="num">
                                      <p:cBhvr additive="base">
                                        <p:cTn id="7" dur="1000" fill="hold"/>
                                        <p:tgtEl>
                                          <p:spTgt spid="234503"/>
                                        </p:tgtEl>
                                        <p:attrNameLst>
                                          <p:attrName>ppt_x</p:attrName>
                                        </p:attrNameLst>
                                      </p:cBhvr>
                                      <p:tavLst>
                                        <p:tav tm="0">
                                          <p:val>
                                            <p:strVal val="1+#ppt_w/2"/>
                                          </p:val>
                                        </p:tav>
                                        <p:tav tm="100000">
                                          <p:val>
                                            <p:strVal val="#ppt_x"/>
                                          </p:val>
                                        </p:tav>
                                      </p:tavLst>
                                    </p:anim>
                                    <p:anim calcmode="lin" valueType="num">
                                      <p:cBhvr additive="base">
                                        <p:cTn id="8" dur="1000" fill="hold"/>
                                        <p:tgtEl>
                                          <p:spTgt spid="2345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grpId="0" nodeType="clickEffect">
                                  <p:stCondLst>
                                    <p:cond delay="0"/>
                                  </p:stCondLst>
                                  <p:childTnLst>
                                    <p:set>
                                      <p:cBhvr>
                                        <p:cTn id="12" dur="1" fill="hold">
                                          <p:stCondLst>
                                            <p:cond delay="0"/>
                                          </p:stCondLst>
                                        </p:cTn>
                                        <p:tgtEl>
                                          <p:spTgt spid="234502"/>
                                        </p:tgtEl>
                                        <p:attrNameLst>
                                          <p:attrName>style.visibility</p:attrName>
                                        </p:attrNameLst>
                                      </p:cBhvr>
                                      <p:to>
                                        <p:strVal val="visible"/>
                                      </p:to>
                                    </p:set>
                                    <p:anim calcmode="lin" valueType="num">
                                      <p:cBhvr additive="base">
                                        <p:cTn id="13" dur="1000" fill="hold"/>
                                        <p:tgtEl>
                                          <p:spTgt spid="234502"/>
                                        </p:tgtEl>
                                        <p:attrNameLst>
                                          <p:attrName>ppt_x</p:attrName>
                                        </p:attrNameLst>
                                      </p:cBhvr>
                                      <p:tavLst>
                                        <p:tav tm="0">
                                          <p:val>
                                            <p:strVal val="1+#ppt_w/2"/>
                                          </p:val>
                                        </p:tav>
                                        <p:tav tm="100000">
                                          <p:val>
                                            <p:strVal val="#ppt_x"/>
                                          </p:val>
                                        </p:tav>
                                      </p:tavLst>
                                    </p:anim>
                                    <p:anim calcmode="lin" valueType="num">
                                      <p:cBhvr additive="base">
                                        <p:cTn id="14" dur="1000" fill="hold"/>
                                        <p:tgtEl>
                                          <p:spTgt spid="2345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2" grpId="0" animBg="1" autoUpdateAnimBg="0"/>
      <p:bldP spid="234503"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0"/>
            <a:ext cx="7772400" cy="1143000"/>
          </a:xfrm>
        </p:spPr>
        <p:txBody>
          <a:bodyPr/>
          <a:lstStyle/>
          <a:p>
            <a:r>
              <a:rPr lang="en-US"/>
              <a:t>The Spectral Sequence</a:t>
            </a:r>
          </a:p>
        </p:txBody>
      </p:sp>
      <p:sp>
        <p:nvSpPr>
          <p:cNvPr id="60" name="Date Placeholder 2"/>
          <p:cNvSpPr>
            <a:spLocks noGrp="1"/>
          </p:cNvSpPr>
          <p:nvPr>
            <p:ph type="dt" sz="half" idx="10"/>
          </p:nvPr>
        </p:nvSpPr>
        <p:spPr/>
        <p:txBody>
          <a:bodyPr/>
          <a:lstStyle/>
          <a:p>
            <a:endParaRPr lang="en-US"/>
          </a:p>
        </p:txBody>
      </p:sp>
      <p:sp>
        <p:nvSpPr>
          <p:cNvPr id="61" name="Footer Placeholder 3"/>
          <p:cNvSpPr>
            <a:spLocks noGrp="1"/>
          </p:cNvSpPr>
          <p:nvPr>
            <p:ph type="ftr" sz="quarter" idx="11"/>
          </p:nvPr>
        </p:nvSpPr>
        <p:spPr/>
        <p:txBody>
          <a:bodyPr/>
          <a:lstStyle/>
          <a:p>
            <a:endParaRPr lang="en-US"/>
          </a:p>
        </p:txBody>
      </p:sp>
      <p:graphicFrame>
        <p:nvGraphicFramePr>
          <p:cNvPr id="109651" name="Group 83"/>
          <p:cNvGraphicFramePr>
            <a:graphicFrameLocks noGrp="1"/>
          </p:cNvGraphicFramePr>
          <p:nvPr/>
        </p:nvGraphicFramePr>
        <p:xfrm>
          <a:off x="228600" y="1208088"/>
          <a:ext cx="8763000" cy="5529580"/>
        </p:xfrm>
        <a:graphic>
          <a:graphicData uri="http://schemas.openxmlformats.org/drawingml/2006/table">
            <a:tbl>
              <a:tblPr/>
              <a:tblGrid>
                <a:gridCol w="2190750"/>
                <a:gridCol w="2190750"/>
                <a:gridCol w="2190750"/>
                <a:gridCol w="2190750"/>
              </a:tblGrid>
              <a:tr h="258763">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F00"/>
                          </a:solidFill>
                          <a:effectLst/>
                          <a:latin typeface="Tahoma" pitchFamily="34" charset="0"/>
                          <a:ea typeface="ＭＳ Ｐゴシック" pitchFamily="1" charset="-128"/>
                        </a:rPr>
                        <a:t>Class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F00"/>
                          </a:solidFill>
                          <a:effectLst/>
                          <a:latin typeface="Tahoma" pitchFamily="34" charset="0"/>
                          <a:ea typeface="ＭＳ Ｐゴシック" pitchFamily="1" charset="-128"/>
                        </a:rPr>
                        <a:t>Spectrum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F00"/>
                          </a:solidFill>
                          <a:effectLst/>
                          <a:latin typeface="Tahoma" pitchFamily="34" charset="0"/>
                          <a:ea typeface="ＭＳ Ｐゴシック" pitchFamily="1" charset="-128"/>
                        </a:rPr>
                        <a:t>Color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F00"/>
                          </a:solidFill>
                          <a:effectLst/>
                          <a:latin typeface="Tahoma" pitchFamily="34" charset="0"/>
                          <a:ea typeface="ＭＳ Ｐゴシック" pitchFamily="1" charset="-128"/>
                        </a:rPr>
                        <a:t>Temperature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650875">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O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ionized and neutral helium, weakened hydrogen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hlink"/>
                          </a:solidFill>
                          <a:effectLst/>
                          <a:latin typeface="Tahoma" pitchFamily="34" charset="0"/>
                          <a:ea typeface="ＭＳ Ｐゴシック" pitchFamily="1" charset="-128"/>
                        </a:rPr>
                        <a:t>bluish</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31,000-49,000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501650">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B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neutral helium, stronger hydrogen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8DFFF3"/>
                          </a:solidFill>
                          <a:effectLst/>
                          <a:latin typeface="Tahoma" pitchFamily="34" charset="0"/>
                          <a:ea typeface="ＭＳ Ｐゴシック" pitchFamily="1" charset="-128"/>
                        </a:rPr>
                        <a:t>blue-white</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10,000-31,000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501650">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strong hydrogen, ionized metals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white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7400-10,000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503238">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F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weaker hydrogen, ionized metals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679"/>
                          </a:solidFill>
                          <a:effectLst/>
                          <a:latin typeface="Tahoma" pitchFamily="34" charset="0"/>
                          <a:ea typeface="ＭＳ Ｐゴシック" pitchFamily="1" charset="-128"/>
                        </a:rPr>
                        <a:t>yellowish white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6000-7400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650875">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still weaker hydrogen, ionized and neutral metals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FF00"/>
                          </a:solidFill>
                          <a:effectLst/>
                          <a:latin typeface="Tahoma" pitchFamily="34" charset="0"/>
                          <a:ea typeface="ＭＳ Ｐゴシック" pitchFamily="1" charset="-128"/>
                        </a:rPr>
                        <a:t>yellowish</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5300-6000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368300">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K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weak hydrogen, neutral metals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BC2F"/>
                          </a:solidFill>
                          <a:effectLst/>
                          <a:latin typeface="Tahoma" pitchFamily="34" charset="0"/>
                          <a:ea typeface="ＭＳ Ｐゴシック" pitchFamily="1" charset="-128"/>
                        </a:rPr>
                        <a:t>orange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3900-5300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650875">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little or no hydrogen, neutral metals, molecules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D6551F"/>
                          </a:solidFill>
                          <a:effectLst/>
                          <a:latin typeface="Tahoma" pitchFamily="34" charset="0"/>
                          <a:ea typeface="ＭＳ Ｐゴシック" pitchFamily="1" charset="-128"/>
                        </a:rPr>
                        <a:t>reddish</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2200-3900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650875">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no hydrogen, metallic hydrides, alkalai metals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D61C00"/>
                          </a:solidFill>
                          <a:effectLst/>
                          <a:latin typeface="Tahoma" pitchFamily="34" charset="0"/>
                          <a:ea typeface="ＭＳ Ｐゴシック" pitchFamily="1" charset="-128"/>
                        </a:rPr>
                        <a:t>red-infrared</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1200-2200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r h="258763">
                <a:tc>
                  <a:txBody>
                    <a:bodyPr/>
                    <a:lstStyle/>
                    <a:p>
                      <a:pPr marL="0" marR="0" lvl="0" indent="0" algn="ctr"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ea typeface="ＭＳ Ｐゴシック" pitchFamily="1" charset="-128"/>
                        </a:rPr>
                        <a:t>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ea typeface="ＭＳ Ｐゴシック" pitchFamily="1" charset="-128"/>
                        </a:rPr>
                        <a:t>methane bands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rgbClr val="FF1882"/>
                          </a:solidFill>
                          <a:effectLst/>
                          <a:latin typeface="Tahoma" pitchFamily="34" charset="0"/>
                          <a:ea typeface="ＭＳ Ｐゴシック" pitchFamily="1" charset="-128"/>
                        </a:rPr>
                        <a:t>infrared</a:t>
                      </a: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rgbClr val="FFCC00"/>
                        </a:buClr>
                        <a:buSzTx/>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ea typeface="ＭＳ Ｐゴシック" pitchFamily="1" charset="-128"/>
                        </a:rPr>
                        <a:t>under 1200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chemeClr val="bg2"/>
                        </a:gs>
                        <a:gs pos="100000">
                          <a:schemeClr val="bg2">
                            <a:gamma/>
                            <a:shade val="46275"/>
                            <a:invGamma/>
                            <a:alpha val="52000"/>
                          </a:schemeClr>
                        </a:gs>
                      </a:gsLst>
                      <a:lin ang="5400000" scaled="1"/>
                    </a:gradFill>
                  </a:tcPr>
                </a:tc>
              </a:tr>
            </a:tbl>
          </a:graphicData>
        </a:graphic>
      </p:graphicFrame>
    </p:spTree>
    <p:extLst>
      <p:ext uri="{BB962C8B-B14F-4D97-AF65-F5344CB8AC3E}">
        <p14:creationId xmlns:p14="http://schemas.microsoft.com/office/powerpoint/2010/main" val="28498793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smtClean="0"/>
              <a:t>Spectra.</a:t>
            </a:r>
            <a:endParaRPr lang="en-US" dirty="0"/>
          </a:p>
        </p:txBody>
      </p:sp>
      <p:sp>
        <p:nvSpPr>
          <p:cNvPr id="57348" name="Rectangle 4"/>
          <p:cNvSpPr>
            <a:spLocks noGrp="1" noChangeArrowheads="1"/>
          </p:cNvSpPr>
          <p:nvPr>
            <p:ph idx="1"/>
          </p:nvPr>
        </p:nvSpPr>
        <p:spPr>
          <a:xfrm>
            <a:off x="251520" y="1556792"/>
            <a:ext cx="8642350" cy="1635125"/>
          </a:xfrm>
        </p:spPr>
        <p:txBody>
          <a:bodyPr>
            <a:normAutofit/>
          </a:bodyPr>
          <a:lstStyle/>
          <a:p>
            <a:r>
              <a:rPr lang="en-US" dirty="0"/>
              <a:t>Spectra tell us about the physics of the star and how those physics affect the atoms in </a:t>
            </a:r>
            <a:r>
              <a:rPr lang="en-US" dirty="0" smtClean="0"/>
              <a:t>it </a:t>
            </a:r>
          </a:p>
          <a:p>
            <a:endParaRPr lang="en-US" dirty="0"/>
          </a:p>
          <a:p>
            <a:pPr>
              <a:buFont typeface="Wingdings" pitchFamily="2" charset="2"/>
              <a:buNone/>
            </a:pPr>
            <a:endParaRPr lang="en-US" dirty="0"/>
          </a:p>
        </p:txBody>
      </p:sp>
      <p:sp>
        <p:nvSpPr>
          <p:cNvPr id="5" name="Date Placeholder 3"/>
          <p:cNvSpPr>
            <a:spLocks noGrp="1"/>
          </p:cNvSpPr>
          <p:nvPr>
            <p:ph type="dt" sz="half" idx="10"/>
          </p:nvPr>
        </p:nvSpPr>
        <p:spPr/>
        <p:txBody>
          <a:bodyPr/>
          <a:lstStyle/>
          <a:p>
            <a:endParaRPr lang="en-US"/>
          </a:p>
        </p:txBody>
      </p:sp>
      <p:sp>
        <p:nvSpPr>
          <p:cNvPr id="6" name="Footer Placeholder 4"/>
          <p:cNvSpPr>
            <a:spLocks noGrp="1"/>
          </p:cNvSpPr>
          <p:nvPr>
            <p:ph type="ftr" sz="quarter" idx="11"/>
          </p:nvPr>
        </p:nvSpPr>
        <p:spPr/>
        <p:txBody>
          <a:bodyPr/>
          <a:lstStyle/>
          <a:p>
            <a:endParaRPr lang="en-US"/>
          </a:p>
        </p:txBody>
      </p:sp>
      <p:pic>
        <p:nvPicPr>
          <p:cNvPr id="57349" name="Picture 5"/>
          <p:cNvPicPr>
            <a:picLocks noChangeAspect="1" noChangeArrowheads="1"/>
          </p:cNvPicPr>
          <p:nvPr/>
        </p:nvPicPr>
        <p:blipFill>
          <a:blip r:embed="rId3" cstate="print"/>
          <a:srcRect/>
          <a:stretch>
            <a:fillRect/>
          </a:stretch>
        </p:blipFill>
        <p:spPr bwMode="auto">
          <a:xfrm>
            <a:off x="1476375" y="3644900"/>
            <a:ext cx="6037263" cy="2965450"/>
          </a:xfrm>
          <a:prstGeom prst="rect">
            <a:avLst/>
          </a:prstGeom>
          <a:noFill/>
          <a:ln w="9525">
            <a:noFill/>
            <a:miter lim="800000"/>
            <a:headEnd/>
            <a:tailEnd/>
          </a:ln>
          <a:effectLst/>
        </p:spPr>
      </p:pic>
    </p:spTree>
    <p:extLst>
      <p:ext uri="{BB962C8B-B14F-4D97-AF65-F5344CB8AC3E}">
        <p14:creationId xmlns:p14="http://schemas.microsoft.com/office/powerpoint/2010/main" val="4706236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8229600" cy="914400"/>
          </a:xfrm>
        </p:spPr>
        <p:txBody>
          <a:bodyPr/>
          <a:lstStyle/>
          <a:p>
            <a:r>
              <a:rPr lang="en-GB" sz="3600" dirty="0" smtClean="0"/>
              <a:t>The </a:t>
            </a:r>
            <a:r>
              <a:rPr lang="en-GB" sz="3600" dirty="0" err="1" smtClean="0"/>
              <a:t>Hertzsprung</a:t>
            </a:r>
            <a:r>
              <a:rPr lang="en-GB" sz="3600" dirty="0" smtClean="0"/>
              <a:t>-Russell diagram</a:t>
            </a:r>
            <a:endParaRPr lang="en-US" sz="3600" dirty="0"/>
          </a:p>
        </p:txBody>
      </p:sp>
      <p:sp>
        <p:nvSpPr>
          <p:cNvPr id="3" name="Content Placeholder 2"/>
          <p:cNvSpPr>
            <a:spLocks noGrp="1"/>
          </p:cNvSpPr>
          <p:nvPr>
            <p:ph idx="1"/>
          </p:nvPr>
        </p:nvSpPr>
        <p:spPr>
          <a:xfrm>
            <a:off x="542156" y="2060848"/>
            <a:ext cx="3309070" cy="4346650"/>
          </a:xfrm>
        </p:spPr>
        <p:txBody>
          <a:bodyPr>
            <a:normAutofit/>
          </a:bodyPr>
          <a:lstStyle/>
          <a:p>
            <a:r>
              <a:rPr lang="en-US" sz="2000" dirty="0" smtClean="0"/>
              <a:t>When all the observed stars were plotted in a graph of  Luminosity </a:t>
            </a:r>
            <a:r>
              <a:rPr lang="en-US" sz="2000" dirty="0" err="1" smtClean="0"/>
              <a:t>vs</a:t>
            </a:r>
            <a:r>
              <a:rPr lang="en-US" sz="2000" dirty="0" smtClean="0"/>
              <a:t> Spectral Class (surface temperature), we start to see some “grouping” of different types of stars.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3" descr="hr_diagram"/>
          <p:cNvPicPr>
            <a:picLocks noChangeAspect="1" noChangeArrowheads="1"/>
          </p:cNvPicPr>
          <p:nvPr/>
        </p:nvPicPr>
        <p:blipFill>
          <a:blip r:embed="rId2" cstate="print"/>
          <a:srcRect/>
          <a:stretch>
            <a:fillRect/>
          </a:stretch>
        </p:blipFill>
        <p:spPr bwMode="auto">
          <a:xfrm>
            <a:off x="4067944" y="1268760"/>
            <a:ext cx="4859338" cy="5138738"/>
          </a:xfrm>
          <a:prstGeom prst="rect">
            <a:avLst/>
          </a:prstGeom>
          <a:noFill/>
          <a:ln w="9525">
            <a:noFill/>
            <a:miter lim="800000"/>
            <a:headEnd/>
            <a:tailEnd/>
          </a:ln>
        </p:spPr>
      </p:pic>
    </p:spTree>
    <p:extLst>
      <p:ext uri="{BB962C8B-B14F-4D97-AF65-F5344CB8AC3E}">
        <p14:creationId xmlns:p14="http://schemas.microsoft.com/office/powerpoint/2010/main" val="33775943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a:xfrm>
            <a:off x="458311" y="174483"/>
            <a:ext cx="8229600" cy="914400"/>
          </a:xfrm>
        </p:spPr>
        <p:txBody>
          <a:bodyPr/>
          <a:lstStyle/>
          <a:p>
            <a:r>
              <a:rPr lang="en-GB" sz="3600" dirty="0"/>
              <a:t>The </a:t>
            </a:r>
            <a:r>
              <a:rPr lang="en-GB" sz="3600" dirty="0" err="1"/>
              <a:t>Hertzsprung</a:t>
            </a:r>
            <a:r>
              <a:rPr lang="en-GB" sz="3600" dirty="0"/>
              <a:t>-Russell diagram</a:t>
            </a:r>
          </a:p>
        </p:txBody>
      </p:sp>
      <p:sp>
        <p:nvSpPr>
          <p:cNvPr id="8" name="Content Placeholder 7"/>
          <p:cNvSpPr>
            <a:spLocks noGrp="1"/>
          </p:cNvSpPr>
          <p:nvPr>
            <p:ph sz="half" idx="1"/>
          </p:nvPr>
        </p:nvSpPr>
        <p:spPr/>
        <p:txBody>
          <a:bodyPr>
            <a:normAutofit fontScale="77500" lnSpcReduction="20000"/>
          </a:bodyPr>
          <a:lstStyle/>
          <a:p>
            <a:endParaRPr lang="en-US"/>
          </a:p>
        </p:txBody>
      </p:sp>
      <p:sp>
        <p:nvSpPr>
          <p:cNvPr id="9" name="Content Placeholder 8"/>
          <p:cNvSpPr>
            <a:spLocks noGrp="1"/>
          </p:cNvSpPr>
          <p:nvPr>
            <p:ph sz="half" idx="2"/>
          </p:nvPr>
        </p:nvSpPr>
        <p:spPr>
          <a:xfrm>
            <a:off x="4788024" y="1700808"/>
            <a:ext cx="4038600" cy="4525963"/>
          </a:xfrm>
        </p:spPr>
        <p:txBody>
          <a:bodyPr>
            <a:normAutofit fontScale="77500" lnSpcReduction="20000"/>
          </a:bodyPr>
          <a:lstStyle/>
          <a:p>
            <a:pPr>
              <a:spcBef>
                <a:spcPct val="50000"/>
              </a:spcBef>
              <a:buFont typeface="Arial" pitchFamily="34" charset="0"/>
              <a:buChar char="•"/>
            </a:pPr>
            <a:r>
              <a:rPr lang="en-GB" dirty="0" smtClean="0"/>
              <a:t>This diagram shows a correlation between the luminosity of a star and its temperature.</a:t>
            </a:r>
          </a:p>
          <a:p>
            <a:pPr>
              <a:spcBef>
                <a:spcPct val="50000"/>
              </a:spcBef>
              <a:buFont typeface="Arial" pitchFamily="34" charset="0"/>
              <a:buChar char="•"/>
            </a:pPr>
            <a:r>
              <a:rPr lang="en-GB" dirty="0" smtClean="0"/>
              <a:t>The scale on the axes is not linear as the temperature varies from 3000 to 25000 K whereas the luminosity varies from 10</a:t>
            </a:r>
            <a:r>
              <a:rPr lang="en-GB" baseline="30000" dirty="0" smtClean="0"/>
              <a:t>-4</a:t>
            </a:r>
            <a:r>
              <a:rPr lang="en-GB" dirty="0" smtClean="0"/>
              <a:t> to 10</a:t>
            </a:r>
            <a:r>
              <a:rPr lang="en-GB" baseline="30000" dirty="0" smtClean="0"/>
              <a:t>6</a:t>
            </a:r>
            <a:r>
              <a:rPr lang="en-GB" dirty="0" smtClean="0"/>
              <a:t>, 10 orders of magnitude.</a:t>
            </a:r>
          </a:p>
          <a:p>
            <a:pPr>
              <a:spcBef>
                <a:spcPct val="50000"/>
              </a:spcBef>
              <a:buFont typeface="Arial" pitchFamily="34" charset="0"/>
              <a:buChar char="•"/>
            </a:pPr>
            <a:r>
              <a:rPr lang="en-GB" dirty="0" smtClean="0"/>
              <a:t>It’s also important to realize that temperature (along the X axis) is hottest on the LEFT and Coldest on the right.</a:t>
            </a:r>
          </a:p>
          <a:p>
            <a:endParaRPr lang="en-US" dirty="0"/>
          </a:p>
        </p:txBody>
      </p:sp>
      <p:sp>
        <p:nvSpPr>
          <p:cNvPr id="6" name="Date Placeholder 3"/>
          <p:cNvSpPr>
            <a:spLocks noGrp="1"/>
          </p:cNvSpPr>
          <p:nvPr>
            <p:ph type="dt" sz="half" idx="10"/>
          </p:nvPr>
        </p:nvSpPr>
        <p:spPr/>
        <p:txBody>
          <a:bodyPr/>
          <a:lstStyle/>
          <a:p>
            <a:endParaRPr lang="en-US"/>
          </a:p>
        </p:txBody>
      </p:sp>
      <p:sp>
        <p:nvSpPr>
          <p:cNvPr id="7" name="Footer Placeholder 4"/>
          <p:cNvSpPr>
            <a:spLocks noGrp="1"/>
          </p:cNvSpPr>
          <p:nvPr>
            <p:ph type="ftr" sz="quarter" idx="11"/>
          </p:nvPr>
        </p:nvSpPr>
        <p:spPr/>
        <p:txBody>
          <a:bodyPr/>
          <a:lstStyle/>
          <a:p>
            <a:endParaRPr lang="en-US"/>
          </a:p>
        </p:txBody>
      </p:sp>
      <p:pic>
        <p:nvPicPr>
          <p:cNvPr id="235525" name="Picture 5"/>
          <p:cNvPicPr>
            <a:picLocks noChangeAspect="1" noChangeArrowheads="1"/>
          </p:cNvPicPr>
          <p:nvPr/>
        </p:nvPicPr>
        <p:blipFill>
          <a:blip r:embed="rId2" cstate="print"/>
          <a:srcRect/>
          <a:stretch>
            <a:fillRect/>
          </a:stretch>
        </p:blipFill>
        <p:spPr bwMode="auto">
          <a:xfrm>
            <a:off x="107744" y="1052513"/>
            <a:ext cx="4789693" cy="5805487"/>
          </a:xfrm>
          <a:prstGeom prst="rect">
            <a:avLst/>
          </a:prstGeom>
          <a:noFill/>
        </p:spPr>
      </p:pic>
      <p:sp>
        <p:nvSpPr>
          <p:cNvPr id="235526" name="AutoShape 6"/>
          <p:cNvSpPr>
            <a:spLocks noChangeArrowheads="1"/>
          </p:cNvSpPr>
          <p:nvPr/>
        </p:nvSpPr>
        <p:spPr bwMode="auto">
          <a:xfrm rot="-1605751">
            <a:off x="2843213" y="2781300"/>
            <a:ext cx="2514600" cy="1143000"/>
          </a:xfrm>
          <a:prstGeom prst="leftArrow">
            <a:avLst>
              <a:gd name="adj1" fmla="val 50000"/>
              <a:gd name="adj2" fmla="val 55000"/>
            </a:avLst>
          </a:prstGeom>
          <a:gradFill rotWithShape="1">
            <a:gsLst>
              <a:gs pos="0">
                <a:schemeClr val="accent1">
                  <a:alpha val="50999"/>
                </a:schemeClr>
              </a:gs>
              <a:gs pos="100000">
                <a:schemeClr val="accent1">
                  <a:gamma/>
                  <a:shade val="98039"/>
                  <a:invGamma/>
                  <a:alpha val="39999"/>
                </a:schemeClr>
              </a:gs>
            </a:gsLst>
            <a:lin ang="5400000" scaled="1"/>
          </a:gradFill>
          <a:ln w="9525">
            <a:solidFill>
              <a:schemeClr val="tx1"/>
            </a:solidFill>
            <a:miter lim="800000"/>
            <a:headEnd/>
            <a:tailEnd/>
          </a:ln>
          <a:effectLst/>
        </p:spPr>
        <p:txBody>
          <a:bodyPr wrap="none" anchor="ctr"/>
          <a:lstStyle/>
          <a:p>
            <a:pPr algn="ctr"/>
            <a:r>
              <a:rPr lang="en-GB">
                <a:latin typeface="Times New Roman" pitchFamily="18" charset="0"/>
                <a:cs typeface="Arial" pitchFamily="34" charset="0"/>
              </a:rPr>
              <a:t>You are here</a:t>
            </a:r>
          </a:p>
        </p:txBody>
      </p:sp>
    </p:spTree>
    <p:extLst>
      <p:ext uri="{BB962C8B-B14F-4D97-AF65-F5344CB8AC3E}">
        <p14:creationId xmlns:p14="http://schemas.microsoft.com/office/powerpoint/2010/main" val="203138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35526"/>
                                        </p:tgtEl>
                                        <p:attrNameLst>
                                          <p:attrName>style.visibility</p:attrName>
                                        </p:attrNameLst>
                                      </p:cBhvr>
                                      <p:to>
                                        <p:strVal val="visible"/>
                                      </p:to>
                                    </p:set>
                                    <p:anim calcmode="lin" valueType="num">
                                      <p:cBhvr additive="base">
                                        <p:cTn id="7" dur="500" fill="hold"/>
                                        <p:tgtEl>
                                          <p:spTgt spid="235526"/>
                                        </p:tgtEl>
                                        <p:attrNameLst>
                                          <p:attrName>ppt_x</p:attrName>
                                        </p:attrNameLst>
                                      </p:cBhvr>
                                      <p:tavLst>
                                        <p:tav tm="0">
                                          <p:val>
                                            <p:strVal val="1+#ppt_w/2"/>
                                          </p:val>
                                        </p:tav>
                                        <p:tav tm="100000">
                                          <p:val>
                                            <p:strVal val="#ppt_x"/>
                                          </p:val>
                                        </p:tav>
                                      </p:tavLst>
                                    </p:anim>
                                    <p:anim calcmode="lin" valueType="num">
                                      <p:cBhvr additive="base">
                                        <p:cTn id="8" dur="500" fill="hold"/>
                                        <p:tgtEl>
                                          <p:spTgt spid="2355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6"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p>
            <a:endParaRPr lang="en-US"/>
          </a:p>
        </p:txBody>
      </p:sp>
      <p:sp>
        <p:nvSpPr>
          <p:cNvPr id="4" name="Footer Placeholder 2"/>
          <p:cNvSpPr>
            <a:spLocks noGrp="1"/>
          </p:cNvSpPr>
          <p:nvPr>
            <p:ph type="ftr" sz="quarter" idx="11"/>
          </p:nvPr>
        </p:nvSpPr>
        <p:spPr/>
        <p:txBody>
          <a:bodyPr/>
          <a:lstStyle/>
          <a:p>
            <a:endParaRPr lang="en-US"/>
          </a:p>
        </p:txBody>
      </p:sp>
      <p:pic>
        <p:nvPicPr>
          <p:cNvPr id="236548" name="Picture 4" descr="fig15"/>
          <p:cNvPicPr>
            <a:picLocks noChangeAspect="1" noChangeArrowheads="1"/>
          </p:cNvPicPr>
          <p:nvPr/>
        </p:nvPicPr>
        <p:blipFill>
          <a:blip r:embed="rId2" cstate="print"/>
          <a:srcRect/>
          <a:stretch>
            <a:fillRect/>
          </a:stretch>
        </p:blipFill>
        <p:spPr bwMode="auto">
          <a:xfrm>
            <a:off x="1476375" y="0"/>
            <a:ext cx="6037263" cy="6858000"/>
          </a:xfrm>
          <a:prstGeom prst="rect">
            <a:avLst/>
          </a:prstGeom>
          <a:noFill/>
        </p:spPr>
      </p:pic>
    </p:spTree>
    <p:extLst>
      <p:ext uri="{BB962C8B-B14F-4D97-AF65-F5344CB8AC3E}">
        <p14:creationId xmlns:p14="http://schemas.microsoft.com/office/powerpoint/2010/main" val="5840883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684213" y="0"/>
            <a:ext cx="7772400" cy="1143000"/>
          </a:xfrm>
        </p:spPr>
        <p:txBody>
          <a:bodyPr/>
          <a:lstStyle/>
          <a:p>
            <a:r>
              <a:rPr lang="en-GB"/>
              <a:t>H-R diagram</a:t>
            </a:r>
          </a:p>
        </p:txBody>
      </p:sp>
      <p:sp>
        <p:nvSpPr>
          <p:cNvPr id="237571" name="Rectangle 3"/>
          <p:cNvSpPr>
            <a:spLocks noGrp="1" noChangeArrowheads="1"/>
          </p:cNvSpPr>
          <p:nvPr>
            <p:ph idx="1"/>
          </p:nvPr>
        </p:nvSpPr>
        <p:spPr>
          <a:xfrm>
            <a:off x="3924300" y="1341438"/>
            <a:ext cx="5219700" cy="5516562"/>
          </a:xfrm>
        </p:spPr>
        <p:txBody>
          <a:bodyPr/>
          <a:lstStyle/>
          <a:p>
            <a:r>
              <a:rPr lang="en-GB" sz="2000">
                <a:solidFill>
                  <a:schemeClr val="bg2"/>
                </a:solidFill>
              </a:rPr>
              <a:t>The stars are not randomly distributed on the diagram.</a:t>
            </a:r>
          </a:p>
          <a:p>
            <a:r>
              <a:rPr lang="en-GB" sz="2000">
                <a:solidFill>
                  <a:schemeClr val="bg2"/>
                </a:solidFill>
              </a:rPr>
              <a:t>There are 3 features that emerge from the H-R diagram:</a:t>
            </a:r>
          </a:p>
          <a:p>
            <a:pPr lvl="1"/>
            <a:r>
              <a:rPr lang="en-GB" sz="2000">
                <a:solidFill>
                  <a:schemeClr val="bg2"/>
                </a:solidFill>
              </a:rPr>
              <a:t>Most stars fall on a strip extending diagonally across the diagram from top left to bottom right. This is called the </a:t>
            </a:r>
            <a:r>
              <a:rPr lang="en-GB" sz="2000">
                <a:solidFill>
                  <a:srgbClr val="FE0309"/>
                </a:solidFill>
              </a:rPr>
              <a:t>MAIN SEQUENCE</a:t>
            </a:r>
            <a:r>
              <a:rPr lang="en-GB" sz="2000">
                <a:solidFill>
                  <a:schemeClr val="bg2"/>
                </a:solidFill>
              </a:rPr>
              <a:t>.</a:t>
            </a:r>
          </a:p>
          <a:p>
            <a:pPr lvl="1"/>
            <a:r>
              <a:rPr lang="en-GB" sz="2000">
                <a:solidFill>
                  <a:schemeClr val="bg2"/>
                </a:solidFill>
              </a:rPr>
              <a:t>Some large stars, reddish in colour occupy the top right – these are </a:t>
            </a:r>
            <a:r>
              <a:rPr lang="en-GB" sz="2000">
                <a:solidFill>
                  <a:srgbClr val="FE0309"/>
                </a:solidFill>
              </a:rPr>
              <a:t>red giants</a:t>
            </a:r>
            <a:r>
              <a:rPr lang="en-GB" sz="2000">
                <a:solidFill>
                  <a:schemeClr val="bg2"/>
                </a:solidFill>
              </a:rPr>
              <a:t> (large, cool stars).</a:t>
            </a:r>
          </a:p>
          <a:p>
            <a:pPr lvl="1"/>
            <a:r>
              <a:rPr lang="en-GB" sz="2000">
                <a:solidFill>
                  <a:schemeClr val="bg2"/>
                </a:solidFill>
              </a:rPr>
              <a:t>The bottom left is a region of small stars known as </a:t>
            </a:r>
            <a:r>
              <a:rPr lang="en-GB" sz="2000">
                <a:solidFill>
                  <a:srgbClr val="FE0309"/>
                </a:solidFill>
              </a:rPr>
              <a:t>white dwarfs</a:t>
            </a:r>
            <a:r>
              <a:rPr lang="en-GB" sz="2000">
                <a:solidFill>
                  <a:schemeClr val="bg2"/>
                </a:solidFill>
              </a:rPr>
              <a:t> (small and hot)</a:t>
            </a:r>
          </a:p>
        </p:txBody>
      </p:sp>
      <p:sp>
        <p:nvSpPr>
          <p:cNvPr id="5" name="Date Placeholder 3"/>
          <p:cNvSpPr>
            <a:spLocks noGrp="1"/>
          </p:cNvSpPr>
          <p:nvPr>
            <p:ph type="dt" sz="half" idx="10"/>
          </p:nvPr>
        </p:nvSpPr>
        <p:spPr/>
        <p:txBody>
          <a:bodyPr/>
          <a:lstStyle/>
          <a:p>
            <a:endParaRPr lang="en-US"/>
          </a:p>
        </p:txBody>
      </p:sp>
      <p:sp>
        <p:nvSpPr>
          <p:cNvPr id="6" name="Footer Placeholder 4"/>
          <p:cNvSpPr>
            <a:spLocks noGrp="1"/>
          </p:cNvSpPr>
          <p:nvPr>
            <p:ph type="ftr" sz="quarter" idx="11"/>
          </p:nvPr>
        </p:nvSpPr>
        <p:spPr/>
        <p:txBody>
          <a:bodyPr/>
          <a:lstStyle/>
          <a:p>
            <a:endParaRPr lang="en-US"/>
          </a:p>
        </p:txBody>
      </p:sp>
      <p:pic>
        <p:nvPicPr>
          <p:cNvPr id="237572" name="Picture 4" descr="fig15"/>
          <p:cNvPicPr>
            <a:picLocks noChangeAspect="1" noChangeArrowheads="1"/>
          </p:cNvPicPr>
          <p:nvPr/>
        </p:nvPicPr>
        <p:blipFill>
          <a:blip r:embed="rId2" cstate="print"/>
          <a:srcRect/>
          <a:stretch>
            <a:fillRect/>
          </a:stretch>
        </p:blipFill>
        <p:spPr bwMode="auto">
          <a:xfrm>
            <a:off x="179388" y="1341438"/>
            <a:ext cx="3778250" cy="4292600"/>
          </a:xfrm>
          <a:prstGeom prst="rect">
            <a:avLst/>
          </a:prstGeom>
          <a:noFill/>
        </p:spPr>
      </p:pic>
    </p:spTree>
    <p:extLst>
      <p:ext uri="{BB962C8B-B14F-4D97-AF65-F5344CB8AC3E}">
        <p14:creationId xmlns:p14="http://schemas.microsoft.com/office/powerpoint/2010/main" val="40366178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a:t>
            </a:r>
            <a:endParaRPr lang="en-US" dirty="0"/>
          </a:p>
        </p:txBody>
      </p:sp>
      <p:sp>
        <p:nvSpPr>
          <p:cNvPr id="3" name="Content Placeholder 2"/>
          <p:cNvSpPr>
            <a:spLocks noGrp="1"/>
          </p:cNvSpPr>
          <p:nvPr>
            <p:ph idx="1"/>
          </p:nvPr>
        </p:nvSpPr>
        <p:spPr/>
        <p:txBody>
          <a:bodyPr/>
          <a:lstStyle/>
          <a:p>
            <a:r>
              <a:rPr lang="en-US" dirty="0" smtClean="0"/>
              <a:t>Know your way around the H/R diagram.  Look. </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311282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785348" y="1426464"/>
            <a:ext cx="4089648" cy="4572000"/>
          </a:xfrm>
        </p:spPr>
        <p:txBody>
          <a:bodyPr>
            <a:normAutofit fontScale="92500"/>
          </a:bodyPr>
          <a:lstStyle/>
          <a:p>
            <a:r>
              <a:rPr lang="en-CA" dirty="0" smtClean="0"/>
              <a:t>Main Sequence Stars</a:t>
            </a:r>
          </a:p>
          <a:p>
            <a:pPr lvl="1"/>
            <a:r>
              <a:rPr lang="en-CA" dirty="0" smtClean="0"/>
              <a:t>These are “ordinary” stars that produce energy from fusion of hydrogen and other light nuclei such as carbon and helium.</a:t>
            </a:r>
          </a:p>
          <a:p>
            <a:pPr lvl="1"/>
            <a:r>
              <a:rPr lang="en-CA" dirty="0" smtClean="0"/>
              <a:t>Most (90%) of all stars are main sequence stars.</a:t>
            </a:r>
          </a:p>
          <a:p>
            <a:pPr lvl="1"/>
            <a:r>
              <a:rPr lang="en-CA" dirty="0" smtClean="0"/>
              <a:t>The sun is a main sequence star (G class).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4" descr="fig15"/>
          <p:cNvPicPr>
            <a:picLocks noChangeAspect="1" noChangeArrowheads="1"/>
          </p:cNvPicPr>
          <p:nvPr/>
        </p:nvPicPr>
        <p:blipFill>
          <a:blip r:embed="rId2" cstate="print"/>
          <a:srcRect/>
          <a:stretch>
            <a:fillRect/>
          </a:stretch>
        </p:blipFill>
        <p:spPr bwMode="auto">
          <a:xfrm>
            <a:off x="5148064" y="969264"/>
            <a:ext cx="3842706" cy="4365104"/>
          </a:xfrm>
          <a:prstGeom prst="rect">
            <a:avLst/>
          </a:prstGeom>
          <a:noFill/>
        </p:spPr>
      </p:pic>
      <p:sp>
        <p:nvSpPr>
          <p:cNvPr id="7" name="Oval 6"/>
          <p:cNvSpPr/>
          <p:nvPr/>
        </p:nvSpPr>
        <p:spPr>
          <a:xfrm rot="18749904">
            <a:off x="6428325" y="464634"/>
            <a:ext cx="774090" cy="37856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Oval 7"/>
          <p:cNvSpPr/>
          <p:nvPr/>
        </p:nvSpPr>
        <p:spPr>
          <a:xfrm rot="19348205">
            <a:off x="7862223" y="2728347"/>
            <a:ext cx="705949" cy="178037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p:cNvSpPr txBox="1"/>
          <p:nvPr/>
        </p:nvSpPr>
        <p:spPr>
          <a:xfrm rot="2360513">
            <a:off x="5991934" y="2302402"/>
            <a:ext cx="2235484" cy="461665"/>
          </a:xfrm>
          <a:prstGeom prst="rect">
            <a:avLst/>
          </a:prstGeom>
          <a:noFill/>
        </p:spPr>
        <p:txBody>
          <a:bodyPr wrap="none" rtlCol="0">
            <a:spAutoFit/>
          </a:bodyPr>
          <a:lstStyle/>
          <a:p>
            <a:r>
              <a:rPr lang="en-CA" dirty="0" smtClean="0">
                <a:solidFill>
                  <a:srgbClr val="FF0000"/>
                </a:solidFill>
              </a:rPr>
              <a:t>Main Sequence</a:t>
            </a:r>
            <a:endParaRPr lang="en-CA" dirty="0">
              <a:solidFill>
                <a:srgbClr val="FF0000"/>
              </a:solidFill>
            </a:endParaRPr>
          </a:p>
        </p:txBody>
      </p:sp>
    </p:spTree>
    <p:extLst>
      <p:ext uri="{BB962C8B-B14F-4D97-AF65-F5344CB8AC3E}">
        <p14:creationId xmlns:p14="http://schemas.microsoft.com/office/powerpoint/2010/main" val="9605290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658483" y="1404770"/>
            <a:ext cx="4499834" cy="5377030"/>
          </a:xfrm>
        </p:spPr>
        <p:txBody>
          <a:bodyPr>
            <a:normAutofit fontScale="70000" lnSpcReduction="20000"/>
          </a:bodyPr>
          <a:lstStyle/>
          <a:p>
            <a:r>
              <a:rPr lang="en-CA" dirty="0" smtClean="0"/>
              <a:t>Red Giants</a:t>
            </a:r>
          </a:p>
          <a:p>
            <a:pPr lvl="1"/>
            <a:r>
              <a:rPr lang="en-CA" dirty="0" smtClean="0"/>
              <a:t>Red Giant stars are stars (of similar mass to our Sun) approaching the end of their life cycles. In these stars, there is less hydrogen fusion occurring in the core.  The reduced fusion leads to reduced radiation pressure from the core and leads to gravitational collapse  (within the core).  The core then starts to fuse Helium, and fusion that is still occurring happens in a shell surrounding the core.  This leads to an </a:t>
            </a:r>
            <a:r>
              <a:rPr lang="en-CA" i="1" dirty="0" smtClean="0"/>
              <a:t>increase</a:t>
            </a:r>
            <a:r>
              <a:rPr lang="en-CA" dirty="0" smtClean="0"/>
              <a:t> in the luminosity of the star, and causes the outer layers to expand. These outer layers cool down, and the star appears red (due to lower temperature).</a:t>
            </a:r>
          </a:p>
          <a:p>
            <a:pPr lvl="1"/>
            <a:r>
              <a:rPr lang="en-CA" dirty="0" smtClean="0"/>
              <a:t>Larger than the sun.</a:t>
            </a:r>
          </a:p>
          <a:p>
            <a:pPr lvl="1"/>
            <a:r>
              <a:rPr lang="en-CA" dirty="0" smtClean="0"/>
              <a:t>Cooler than the sun.</a:t>
            </a:r>
          </a:p>
          <a:p>
            <a:pPr lvl="1"/>
            <a:r>
              <a:rPr lang="en-CA" dirty="0" smtClean="0"/>
              <a:t>Similar or Slightly greater Luminosity than the sun. </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4" descr="fig15"/>
          <p:cNvPicPr>
            <a:picLocks noChangeAspect="1" noChangeArrowheads="1"/>
          </p:cNvPicPr>
          <p:nvPr/>
        </p:nvPicPr>
        <p:blipFill>
          <a:blip r:embed="rId2" cstate="print"/>
          <a:srcRect/>
          <a:stretch>
            <a:fillRect/>
          </a:stretch>
        </p:blipFill>
        <p:spPr bwMode="auto">
          <a:xfrm>
            <a:off x="5176563" y="969264"/>
            <a:ext cx="3842706" cy="4365104"/>
          </a:xfrm>
          <a:prstGeom prst="rect">
            <a:avLst/>
          </a:prstGeom>
          <a:noFill/>
        </p:spPr>
      </p:pic>
      <p:sp>
        <p:nvSpPr>
          <p:cNvPr id="7" name="Oval 6"/>
          <p:cNvSpPr/>
          <p:nvPr/>
        </p:nvSpPr>
        <p:spPr>
          <a:xfrm rot="17950739">
            <a:off x="7515251" y="2003052"/>
            <a:ext cx="1275577" cy="77687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p:cNvSpPr txBox="1"/>
          <p:nvPr/>
        </p:nvSpPr>
        <p:spPr>
          <a:xfrm rot="17954540">
            <a:off x="7717543" y="2047961"/>
            <a:ext cx="821059" cy="646331"/>
          </a:xfrm>
          <a:prstGeom prst="rect">
            <a:avLst/>
          </a:prstGeom>
          <a:noFill/>
        </p:spPr>
        <p:txBody>
          <a:bodyPr wrap="none" rtlCol="0">
            <a:spAutoFit/>
          </a:bodyPr>
          <a:lstStyle/>
          <a:p>
            <a:pPr algn="ctr"/>
            <a:r>
              <a:rPr lang="en-CA" sz="1800" dirty="0" smtClean="0">
                <a:solidFill>
                  <a:srgbClr val="FF0000"/>
                </a:solidFill>
              </a:rPr>
              <a:t>Red </a:t>
            </a:r>
          </a:p>
          <a:p>
            <a:pPr algn="ctr"/>
            <a:r>
              <a:rPr lang="en-CA" sz="1800" dirty="0" smtClean="0">
                <a:solidFill>
                  <a:srgbClr val="FF0000"/>
                </a:solidFill>
              </a:rPr>
              <a:t>Giants</a:t>
            </a:r>
            <a:endParaRPr lang="en-CA" sz="1800" dirty="0">
              <a:solidFill>
                <a:srgbClr val="FF0000"/>
              </a:solidFill>
            </a:endParaRPr>
          </a:p>
        </p:txBody>
      </p:sp>
    </p:spTree>
    <p:extLst>
      <p:ext uri="{BB962C8B-B14F-4D97-AF65-F5344CB8AC3E}">
        <p14:creationId xmlns:p14="http://schemas.microsoft.com/office/powerpoint/2010/main" val="2403966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the middle of the stars the high pressure (due to gravitational squeezing of the huge mass of the star) and high temperatures make it too hot for atoms to hold together, and the interior of a star consists of plasma.</a:t>
            </a:r>
          </a:p>
          <a:p>
            <a:pPr lvl="1"/>
            <a:r>
              <a:rPr lang="en-US" dirty="0" smtClean="0"/>
              <a:t>Plasma is disassociated ions and electrons.</a:t>
            </a:r>
          </a:p>
          <a:p>
            <a:r>
              <a:rPr lang="en-US" dirty="0" smtClean="0"/>
              <a:t>In these conditions, it is possible for two protons (hydrogen </a:t>
            </a:r>
            <a:r>
              <a:rPr lang="en-US" dirty="0" smtClean="0"/>
              <a:t>nuclei) </a:t>
            </a:r>
            <a:r>
              <a:rPr lang="en-US" dirty="0" smtClean="0"/>
              <a:t>to overcome their electrostatic repulsion and fuse.</a:t>
            </a:r>
          </a:p>
          <a:p>
            <a:r>
              <a:rPr lang="en-US" dirty="0" smtClean="0"/>
              <a:t>During the fusion process large amounts of radiation (in terms of Gamma Radiation) are released.</a:t>
            </a:r>
          </a:p>
          <a:p>
            <a:r>
              <a:rPr lang="en-US" dirty="0" smtClean="0"/>
              <a:t>The star also releases radiation in all other areas of the electromagnetic spectrum due to its temperature.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611560" y="1416200"/>
            <a:ext cx="4232534" cy="4572000"/>
          </a:xfrm>
        </p:spPr>
        <p:txBody>
          <a:bodyPr>
            <a:normAutofit fontScale="85000" lnSpcReduction="20000"/>
          </a:bodyPr>
          <a:lstStyle/>
          <a:p>
            <a:r>
              <a:rPr lang="en-CA" dirty="0" err="1" smtClean="0"/>
              <a:t>Supergiants</a:t>
            </a:r>
            <a:endParaRPr lang="en-CA" dirty="0" smtClean="0"/>
          </a:p>
          <a:p>
            <a:pPr lvl="1"/>
            <a:endParaRPr lang="en-CA" dirty="0" smtClean="0"/>
          </a:p>
          <a:p>
            <a:pPr lvl="1"/>
            <a:r>
              <a:rPr lang="en-CA" dirty="0" smtClean="0"/>
              <a:t>MUCH Larger than the sun (radii ~30-500 times greater radii than the sun, or more.)</a:t>
            </a:r>
          </a:p>
          <a:p>
            <a:pPr lvl="1"/>
            <a:r>
              <a:rPr lang="en-CA" dirty="0" smtClean="0"/>
              <a:t>Cooler than the sun (red!).</a:t>
            </a:r>
          </a:p>
          <a:p>
            <a:pPr lvl="1"/>
            <a:r>
              <a:rPr lang="en-CA" dirty="0" smtClean="0"/>
              <a:t>Much greater Luminosity ( up to &gt;1,000,000 times) than the sun. </a:t>
            </a:r>
          </a:p>
          <a:p>
            <a:pPr lvl="1"/>
            <a:r>
              <a:rPr lang="en-CA" dirty="0" smtClean="0"/>
              <a:t>These stars are later stages of the life cycle of main-sequence stars that are considerably more massive than the sun.</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4" descr="fig15"/>
          <p:cNvPicPr>
            <a:picLocks noChangeAspect="1" noChangeArrowheads="1"/>
          </p:cNvPicPr>
          <p:nvPr/>
        </p:nvPicPr>
        <p:blipFill>
          <a:blip r:embed="rId2" cstate="print"/>
          <a:srcRect/>
          <a:stretch>
            <a:fillRect/>
          </a:stretch>
        </p:blipFill>
        <p:spPr bwMode="auto">
          <a:xfrm>
            <a:off x="5176563" y="969264"/>
            <a:ext cx="3842706" cy="4365104"/>
          </a:xfrm>
          <a:prstGeom prst="rect">
            <a:avLst/>
          </a:prstGeom>
          <a:noFill/>
        </p:spPr>
      </p:pic>
      <p:sp>
        <p:nvSpPr>
          <p:cNvPr id="7" name="Oval 6"/>
          <p:cNvSpPr/>
          <p:nvPr/>
        </p:nvSpPr>
        <p:spPr>
          <a:xfrm>
            <a:off x="6845627" y="1196752"/>
            <a:ext cx="1841173" cy="9361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p:cNvSpPr txBox="1"/>
          <p:nvPr/>
        </p:nvSpPr>
        <p:spPr>
          <a:xfrm>
            <a:off x="6888737" y="1426464"/>
            <a:ext cx="1754952" cy="369332"/>
          </a:xfrm>
          <a:prstGeom prst="rect">
            <a:avLst/>
          </a:prstGeom>
          <a:noFill/>
        </p:spPr>
        <p:txBody>
          <a:bodyPr wrap="square" rtlCol="0">
            <a:spAutoFit/>
          </a:bodyPr>
          <a:lstStyle/>
          <a:p>
            <a:pPr algn="ctr"/>
            <a:r>
              <a:rPr lang="en-CA" sz="1800" dirty="0" err="1" smtClean="0">
                <a:solidFill>
                  <a:srgbClr val="FF0000"/>
                </a:solidFill>
              </a:rPr>
              <a:t>Supergiants</a:t>
            </a:r>
            <a:endParaRPr lang="en-CA" sz="1800" dirty="0">
              <a:solidFill>
                <a:srgbClr val="FF0000"/>
              </a:solidFill>
            </a:endParaRPr>
          </a:p>
        </p:txBody>
      </p:sp>
    </p:spTree>
    <p:extLst>
      <p:ext uri="{BB962C8B-B14F-4D97-AF65-F5344CB8AC3E}">
        <p14:creationId xmlns:p14="http://schemas.microsoft.com/office/powerpoint/2010/main" val="36176129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755576" y="1426463"/>
            <a:ext cx="4104456" cy="4990211"/>
          </a:xfrm>
        </p:spPr>
        <p:txBody>
          <a:bodyPr>
            <a:normAutofit fontScale="92500" lnSpcReduction="20000"/>
          </a:bodyPr>
          <a:lstStyle/>
          <a:p>
            <a:r>
              <a:rPr lang="en-CA" dirty="0" smtClean="0"/>
              <a:t>White dwarf stars</a:t>
            </a:r>
          </a:p>
          <a:p>
            <a:pPr lvl="1"/>
            <a:r>
              <a:rPr lang="en-CA" dirty="0" smtClean="0"/>
              <a:t>Small and very hot stars.</a:t>
            </a:r>
          </a:p>
          <a:p>
            <a:pPr lvl="1"/>
            <a:r>
              <a:rPr lang="en-CA" dirty="0" smtClean="0"/>
              <a:t>Since they are so hot, they appear white.</a:t>
            </a:r>
          </a:p>
          <a:p>
            <a:pPr lvl="1"/>
            <a:r>
              <a:rPr lang="en-CA" dirty="0" smtClean="0"/>
              <a:t>These stars are last stage of the life cycle of smaller mass main sequence stars.</a:t>
            </a:r>
          </a:p>
          <a:p>
            <a:pPr lvl="1"/>
            <a:r>
              <a:rPr lang="en-CA" dirty="0" smtClean="0"/>
              <a:t>Fusion no longer occurs in white dwarf stars, they are stellar remnants that are cooling.</a:t>
            </a:r>
          </a:p>
          <a:p>
            <a:pPr lvl="1"/>
            <a:r>
              <a:rPr lang="en-CA" dirty="0" smtClean="0"/>
              <a:t>As they cool and give out less light, they become “brown dwarfs”</a:t>
            </a:r>
          </a:p>
          <a:p>
            <a:pPr lvl="1"/>
            <a:endParaRPr lang="en-CA" dirty="0" smtClean="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4" descr="fig15"/>
          <p:cNvPicPr>
            <a:picLocks noChangeAspect="1" noChangeArrowheads="1"/>
          </p:cNvPicPr>
          <p:nvPr/>
        </p:nvPicPr>
        <p:blipFill>
          <a:blip r:embed="rId2" cstate="print"/>
          <a:srcRect/>
          <a:stretch>
            <a:fillRect/>
          </a:stretch>
        </p:blipFill>
        <p:spPr bwMode="auto">
          <a:xfrm>
            <a:off x="5055346" y="1175064"/>
            <a:ext cx="3842706" cy="4365104"/>
          </a:xfrm>
          <a:prstGeom prst="rect">
            <a:avLst/>
          </a:prstGeom>
          <a:noFill/>
        </p:spPr>
      </p:pic>
      <p:sp>
        <p:nvSpPr>
          <p:cNvPr id="7" name="Oval 6"/>
          <p:cNvSpPr/>
          <p:nvPr/>
        </p:nvSpPr>
        <p:spPr>
          <a:xfrm rot="17950739">
            <a:off x="6299508" y="2920300"/>
            <a:ext cx="699424" cy="22850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p:cNvSpPr txBox="1"/>
          <p:nvPr/>
        </p:nvSpPr>
        <p:spPr>
          <a:xfrm rot="1888181">
            <a:off x="5873686" y="3878135"/>
            <a:ext cx="1551066" cy="369332"/>
          </a:xfrm>
          <a:prstGeom prst="rect">
            <a:avLst/>
          </a:prstGeom>
          <a:noFill/>
        </p:spPr>
        <p:txBody>
          <a:bodyPr wrap="none" rtlCol="0">
            <a:spAutoFit/>
          </a:bodyPr>
          <a:lstStyle/>
          <a:p>
            <a:pPr algn="ctr"/>
            <a:r>
              <a:rPr lang="en-CA" sz="1800" dirty="0" smtClean="0">
                <a:solidFill>
                  <a:srgbClr val="FF0000"/>
                </a:solidFill>
              </a:rPr>
              <a:t>White Dwarfs</a:t>
            </a:r>
            <a:endParaRPr lang="en-CA" sz="1800" dirty="0">
              <a:solidFill>
                <a:srgbClr val="FF0000"/>
              </a:solidFill>
            </a:endParaRPr>
          </a:p>
        </p:txBody>
      </p:sp>
    </p:spTree>
    <p:extLst>
      <p:ext uri="{BB962C8B-B14F-4D97-AF65-F5344CB8AC3E}">
        <p14:creationId xmlns:p14="http://schemas.microsoft.com/office/powerpoint/2010/main" val="32359652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755576" y="1426463"/>
            <a:ext cx="4104456" cy="4990211"/>
          </a:xfrm>
        </p:spPr>
        <p:txBody>
          <a:bodyPr>
            <a:normAutofit fontScale="62500" lnSpcReduction="20000"/>
          </a:bodyPr>
          <a:lstStyle/>
          <a:p>
            <a:r>
              <a:rPr lang="en-CA" dirty="0" smtClean="0"/>
              <a:t>Neutron Star</a:t>
            </a:r>
          </a:p>
          <a:p>
            <a:pPr lvl="1"/>
            <a:r>
              <a:rPr lang="en-CA" dirty="0" smtClean="0"/>
              <a:t>Neutron stars are the remnants of large mass stars (</a:t>
            </a:r>
            <a:r>
              <a:rPr lang="en-CA" dirty="0" err="1" smtClean="0"/>
              <a:t>supergiants</a:t>
            </a:r>
            <a:r>
              <a:rPr lang="en-CA" dirty="0" smtClean="0"/>
              <a:t>) after they go “supernova”.</a:t>
            </a:r>
          </a:p>
          <a:p>
            <a:pPr lvl="1"/>
            <a:r>
              <a:rPr lang="en-CA" dirty="0" smtClean="0"/>
              <a:t>Neutron stars are very dense due to the gravitational collapse of these large mass stars.</a:t>
            </a:r>
          </a:p>
          <a:p>
            <a:pPr lvl="1"/>
            <a:r>
              <a:rPr lang="en-CA" dirty="0" smtClean="0"/>
              <a:t>Neutron stars are composed mainly of neutrons.</a:t>
            </a:r>
          </a:p>
          <a:p>
            <a:r>
              <a:rPr lang="en-CA" dirty="0" smtClean="0"/>
              <a:t>Pulsars</a:t>
            </a:r>
          </a:p>
          <a:p>
            <a:pPr marL="742950" lvl="1" indent="-23813">
              <a:buClr>
                <a:srgbClr val="FF6600"/>
              </a:buClr>
              <a:buNone/>
            </a:pPr>
            <a:r>
              <a:rPr lang="en-GB" dirty="0"/>
              <a:t>Pulsars are highly magnetized rotating neutron stars which emit a beam of detectable electromagnetic radiation in the form of radio waves. Periods of rotation vary from a few milliseconds to seconds.</a:t>
            </a:r>
          </a:p>
          <a:p>
            <a:pPr marL="742950" lvl="1" indent="-23813">
              <a:buClr>
                <a:srgbClr val="FF6600"/>
              </a:buClr>
              <a:buNone/>
            </a:pPr>
            <a:r>
              <a:rPr lang="en-US" dirty="0"/>
              <a:t>They emits a beam of radiation from their poles.  This acts a little like a lighthouse, it appears to “pulse” when the pole points at us.</a:t>
            </a:r>
            <a:endParaRPr lang="en-GB" dirty="0"/>
          </a:p>
          <a:p>
            <a:pPr lvl="1"/>
            <a:endParaRPr lang="en-CA" dirty="0" smtClean="0"/>
          </a:p>
          <a:p>
            <a:pPr lvl="1"/>
            <a:endParaRPr lang="en-CA" dirty="0" smtClean="0"/>
          </a:p>
          <a:p>
            <a:pPr lvl="1"/>
            <a:endParaRPr lang="en-CA" dirty="0" smtClean="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9" name="Picture 5" descr="Schematic view of a pulsar. The sphere in the middle represents the neutron star, the curves indicate the magnetic field lines and the protruding cones represent the emission beams.">
            <a:hlinkClick r:id="rId2" tooltip="Schematic view of a pulsar. The sphere in the middle represents the neutron star, the curves indicate the magnetic field lines and the protruding cones represent the emission beams."/>
          </p:cNvPr>
          <p:cNvPicPr>
            <a:picLocks noChangeAspect="1" noChangeArrowheads="1"/>
          </p:cNvPicPr>
          <p:nvPr/>
        </p:nvPicPr>
        <p:blipFill>
          <a:blip r:embed="rId3" cstate="print"/>
          <a:srcRect/>
          <a:stretch>
            <a:fillRect/>
          </a:stretch>
        </p:blipFill>
        <p:spPr bwMode="auto">
          <a:xfrm>
            <a:off x="4766290" y="1004632"/>
            <a:ext cx="4262866" cy="3204968"/>
          </a:xfrm>
          <a:prstGeom prst="rect">
            <a:avLst/>
          </a:prstGeom>
          <a:noFill/>
        </p:spPr>
      </p:pic>
      <p:sp>
        <p:nvSpPr>
          <p:cNvPr id="10" name="Rectangle 9"/>
          <p:cNvSpPr/>
          <p:nvPr/>
        </p:nvSpPr>
        <p:spPr>
          <a:xfrm>
            <a:off x="5174714" y="4317447"/>
            <a:ext cx="3142496" cy="769441"/>
          </a:xfrm>
          <a:prstGeom prst="rect">
            <a:avLst/>
          </a:prstGeom>
        </p:spPr>
        <p:txBody>
          <a:bodyPr wrap="square">
            <a:spAutoFit/>
          </a:bodyPr>
          <a:lstStyle/>
          <a:p>
            <a:pPr algn="ctr"/>
            <a:r>
              <a:rPr lang="en-GB" sz="1100" dirty="0">
                <a:latin typeface="+mn-lt"/>
              </a:rPr>
              <a:t>Schematic view of a pulsar. The sphere in the middle represents the neutron star, the curves indicate the magnetic field lines and the protruding cones represent the emission beams</a:t>
            </a:r>
            <a:endParaRPr lang="en-CA" sz="1100" dirty="0">
              <a:latin typeface="+mn-lt"/>
            </a:endParaRPr>
          </a:p>
        </p:txBody>
      </p:sp>
    </p:spTree>
    <p:extLst>
      <p:ext uri="{BB962C8B-B14F-4D97-AF65-F5344CB8AC3E}">
        <p14:creationId xmlns:p14="http://schemas.microsoft.com/office/powerpoint/2010/main" val="7138808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755576" y="1426463"/>
            <a:ext cx="6768752" cy="4990211"/>
          </a:xfrm>
        </p:spPr>
        <p:txBody>
          <a:bodyPr>
            <a:normAutofit fontScale="85000" lnSpcReduction="20000"/>
          </a:bodyPr>
          <a:lstStyle/>
          <a:p>
            <a:r>
              <a:rPr lang="en-CA" dirty="0" smtClean="0"/>
              <a:t>Black hole</a:t>
            </a:r>
          </a:p>
          <a:p>
            <a:pPr lvl="1"/>
            <a:r>
              <a:rPr lang="en-CA" dirty="0" smtClean="0"/>
              <a:t>Ok not really a “star”.</a:t>
            </a:r>
          </a:p>
          <a:p>
            <a:pPr lvl="1"/>
            <a:r>
              <a:rPr lang="en-CA" dirty="0" smtClean="0"/>
              <a:t>(some) Black holes are the remnants of the very largest mass stars, after they have gone supernova. </a:t>
            </a:r>
          </a:p>
          <a:p>
            <a:pPr lvl="1"/>
            <a:r>
              <a:rPr lang="en-CA" dirty="0" smtClean="0"/>
              <a:t>The gravitational collapse cannot be stopped by any known process.</a:t>
            </a:r>
          </a:p>
          <a:p>
            <a:pPr lvl="1"/>
            <a:r>
              <a:rPr lang="en-CA" dirty="0" smtClean="0"/>
              <a:t>The gravitational pull is so great that nothing (including Electromagnetic Radiation) can get away from them, and so we cannot directly observe them.</a:t>
            </a:r>
          </a:p>
          <a:p>
            <a:pPr lvl="1"/>
            <a:r>
              <a:rPr lang="en-CA" dirty="0" smtClean="0"/>
              <a:t>Physicists call anything we can’t see “black”, since the colour black is the result of no EM radiation.</a:t>
            </a:r>
          </a:p>
          <a:p>
            <a:pPr lvl="1"/>
            <a:r>
              <a:rPr lang="en-CA" dirty="0" smtClean="0"/>
              <a:t>We know they exist due to modelling, and due to the fact that they bend light that travels past them.</a:t>
            </a:r>
            <a:endParaRPr lang="en-GB" dirty="0" smtClean="0"/>
          </a:p>
          <a:p>
            <a:pPr lvl="1"/>
            <a:endParaRPr lang="en-CA" dirty="0" smtClean="0"/>
          </a:p>
          <a:p>
            <a:pPr lvl="1"/>
            <a:endParaRPr lang="en-CA" dirty="0" smtClean="0"/>
          </a:p>
          <a:p>
            <a:pPr lvl="1"/>
            <a:endParaRPr lang="en-CA" dirty="0" smtClean="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046322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Stars</a:t>
            </a:r>
            <a:endParaRPr lang="en-CA" dirty="0"/>
          </a:p>
        </p:txBody>
      </p:sp>
      <p:sp>
        <p:nvSpPr>
          <p:cNvPr id="3" name="Content Placeholder 2"/>
          <p:cNvSpPr>
            <a:spLocks noGrp="1"/>
          </p:cNvSpPr>
          <p:nvPr>
            <p:ph idx="1"/>
          </p:nvPr>
        </p:nvSpPr>
        <p:spPr>
          <a:xfrm>
            <a:off x="755576" y="1426464"/>
            <a:ext cx="4320480" cy="4990210"/>
          </a:xfrm>
        </p:spPr>
        <p:txBody>
          <a:bodyPr>
            <a:normAutofit fontScale="62500" lnSpcReduction="20000"/>
          </a:bodyPr>
          <a:lstStyle/>
          <a:p>
            <a:r>
              <a:rPr lang="en-CA" dirty="0" smtClean="0"/>
              <a:t>Cepheid variables</a:t>
            </a:r>
          </a:p>
          <a:p>
            <a:pPr lvl="1"/>
            <a:r>
              <a:rPr lang="en-GB" dirty="0" smtClean="0"/>
              <a:t>Cepheid </a:t>
            </a:r>
            <a:r>
              <a:rPr lang="en-GB" dirty="0"/>
              <a:t>variables are stars of variable luminosity. The luminosity increases sharply and falls of gently with a well-defined </a:t>
            </a:r>
            <a:r>
              <a:rPr lang="en-GB" dirty="0" smtClean="0"/>
              <a:t>period.</a:t>
            </a:r>
          </a:p>
          <a:p>
            <a:pPr lvl="1"/>
            <a:r>
              <a:rPr lang="en-GB" dirty="0" smtClean="0"/>
              <a:t>The </a:t>
            </a:r>
            <a:r>
              <a:rPr lang="en-GB" dirty="0"/>
              <a:t>period is related to the absolute luminosity of the star and so can be used to estimate the distance to the </a:t>
            </a:r>
            <a:r>
              <a:rPr lang="en-GB" dirty="0" smtClean="0"/>
              <a:t>star.</a:t>
            </a:r>
          </a:p>
          <a:p>
            <a:pPr lvl="1"/>
            <a:r>
              <a:rPr lang="en-GB" dirty="0" smtClean="0"/>
              <a:t>A </a:t>
            </a:r>
            <a:r>
              <a:rPr lang="en-GB" dirty="0"/>
              <a:t>Cepheid is usually a giant yellow star, pulsing regularly by expanding and contracting, resulting in a regular oscillation of its luminosity. The luminosity of Cepheid stars range from 10</a:t>
            </a:r>
            <a:r>
              <a:rPr lang="en-GB" baseline="30000" dirty="0"/>
              <a:t>3</a:t>
            </a:r>
            <a:r>
              <a:rPr lang="en-GB" dirty="0"/>
              <a:t> to 10</a:t>
            </a:r>
            <a:r>
              <a:rPr lang="en-GB" baseline="30000" dirty="0"/>
              <a:t>4</a:t>
            </a:r>
            <a:r>
              <a:rPr lang="en-GB" dirty="0"/>
              <a:t> times that of the Sun</a:t>
            </a:r>
            <a:r>
              <a:rPr lang="en-GB" dirty="0" smtClean="0"/>
              <a:t>.</a:t>
            </a:r>
          </a:p>
          <a:p>
            <a:pPr lvl="1"/>
            <a:r>
              <a:rPr lang="en-GB" dirty="0" smtClean="0"/>
              <a:t>By studying the period of brightness of a Cepheid variable, you can determine it’s luminosity.</a:t>
            </a:r>
          </a:p>
          <a:p>
            <a:pPr lvl="1"/>
            <a:r>
              <a:rPr lang="en-GB" dirty="0" smtClean="0"/>
              <a:t>Once you know its luminosity you can know how far away it is (more on this later).</a:t>
            </a:r>
            <a:endParaRPr lang="en-GB" dirty="0"/>
          </a:p>
          <a:p>
            <a:pPr lvl="1"/>
            <a:endParaRPr lang="en-CA" dirty="0" smtClean="0"/>
          </a:p>
          <a:p>
            <a:pPr lvl="1"/>
            <a:endParaRPr lang="en-CA" dirty="0" smtClean="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8" name="Picture 8" descr="cepheid1"/>
          <p:cNvPicPr>
            <a:picLocks noChangeAspect="1" noChangeArrowheads="1"/>
          </p:cNvPicPr>
          <p:nvPr/>
        </p:nvPicPr>
        <p:blipFill>
          <a:blip r:embed="rId2" cstate="print"/>
          <a:srcRect/>
          <a:stretch>
            <a:fillRect/>
          </a:stretch>
        </p:blipFill>
        <p:spPr bwMode="auto">
          <a:xfrm>
            <a:off x="5234880" y="116632"/>
            <a:ext cx="3793654" cy="2306414"/>
          </a:xfrm>
          <a:prstGeom prst="rect">
            <a:avLst/>
          </a:prstGeom>
          <a:noFill/>
          <a:ln w="9525">
            <a:noFill/>
            <a:miter lim="800000"/>
            <a:headEnd/>
            <a:tailEnd/>
          </a:ln>
        </p:spPr>
      </p:pic>
      <p:pic>
        <p:nvPicPr>
          <p:cNvPr id="11" name="Picture 10" descr="I02-07-cepheid"/>
          <p:cNvPicPr>
            <a:picLocks noChangeAspect="1" noChangeArrowheads="1"/>
          </p:cNvPicPr>
          <p:nvPr/>
        </p:nvPicPr>
        <p:blipFill>
          <a:blip r:embed="rId3" cstate="print"/>
          <a:srcRect/>
          <a:stretch>
            <a:fillRect/>
          </a:stretch>
        </p:blipFill>
        <p:spPr bwMode="auto">
          <a:xfrm>
            <a:off x="5336637" y="2720182"/>
            <a:ext cx="3281945" cy="3534780"/>
          </a:xfrm>
          <a:prstGeom prst="rect">
            <a:avLst/>
          </a:prstGeom>
          <a:noFill/>
          <a:ln w="9525">
            <a:noFill/>
            <a:miter lim="800000"/>
            <a:headEnd/>
            <a:tailEnd/>
          </a:ln>
        </p:spPr>
      </p:pic>
    </p:spTree>
    <p:extLst>
      <p:ext uri="{BB962C8B-B14F-4D97-AF65-F5344CB8AC3E}">
        <p14:creationId xmlns:p14="http://schemas.microsoft.com/office/powerpoint/2010/main" val="10921219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stars</a:t>
            </a:r>
            <a:endParaRPr lang="en-US" dirty="0"/>
          </a:p>
        </p:txBody>
      </p:sp>
      <p:sp>
        <p:nvSpPr>
          <p:cNvPr id="5" name="Content Placeholder 4"/>
          <p:cNvSpPr>
            <a:spLocks noGrp="1"/>
          </p:cNvSpPr>
          <p:nvPr>
            <p:ph idx="1"/>
          </p:nvPr>
        </p:nvSpPr>
        <p:spPr>
          <a:xfrm>
            <a:off x="4283968" y="4077072"/>
            <a:ext cx="4608512" cy="2016224"/>
          </a:xfrm>
        </p:spPr>
        <p:txBody>
          <a:bodyPr>
            <a:normAutofit fontScale="85000" lnSpcReduction="10000"/>
          </a:bodyPr>
          <a:lstStyle/>
          <a:p>
            <a:r>
              <a:rPr lang="en-US" dirty="0" smtClean="0"/>
              <a:t>Cepheid Variables, are stars which brighten and dim periodically. The time period of variation is proportional to the Luminosity of the star.</a:t>
            </a:r>
          </a:p>
          <a:p>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7" name="Picture 8" descr="cepheid1"/>
          <p:cNvPicPr>
            <a:picLocks noChangeAspect="1" noChangeArrowheads="1"/>
          </p:cNvPicPr>
          <p:nvPr/>
        </p:nvPicPr>
        <p:blipFill>
          <a:blip r:embed="rId2" cstate="print"/>
          <a:srcRect/>
          <a:stretch>
            <a:fillRect/>
          </a:stretch>
        </p:blipFill>
        <p:spPr bwMode="auto">
          <a:xfrm>
            <a:off x="4343400" y="1219200"/>
            <a:ext cx="4543425" cy="2762250"/>
          </a:xfrm>
          <a:prstGeom prst="rect">
            <a:avLst/>
          </a:prstGeom>
          <a:noFill/>
          <a:ln w="9525">
            <a:noFill/>
            <a:miter lim="800000"/>
            <a:headEnd/>
            <a:tailEnd/>
          </a:ln>
        </p:spPr>
      </p:pic>
      <p:pic>
        <p:nvPicPr>
          <p:cNvPr id="8" name="Picture 10" descr="I02-07-cepheid"/>
          <p:cNvPicPr>
            <a:picLocks noChangeAspect="1" noChangeArrowheads="1"/>
          </p:cNvPicPr>
          <p:nvPr/>
        </p:nvPicPr>
        <p:blipFill>
          <a:blip r:embed="rId3" cstate="print"/>
          <a:srcRect/>
          <a:stretch>
            <a:fillRect/>
          </a:stretch>
        </p:blipFill>
        <p:spPr bwMode="auto">
          <a:xfrm>
            <a:off x="0" y="1143000"/>
            <a:ext cx="4244975" cy="4572000"/>
          </a:xfrm>
          <a:prstGeom prst="rect">
            <a:avLst/>
          </a:prstGeom>
          <a:noFill/>
          <a:ln w="9525">
            <a:noFill/>
            <a:miter lim="800000"/>
            <a:headEnd/>
            <a:tailEnd/>
          </a:ln>
        </p:spPr>
      </p:pic>
    </p:spTree>
    <p:extLst>
      <p:ext uri="{BB962C8B-B14F-4D97-AF65-F5344CB8AC3E}">
        <p14:creationId xmlns:p14="http://schemas.microsoft.com/office/powerpoint/2010/main" val="40664072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xfrm>
            <a:off x="684213" y="0"/>
            <a:ext cx="7772400" cy="1143000"/>
          </a:xfrm>
          <a:noFill/>
          <a:ln/>
        </p:spPr>
        <p:txBody>
          <a:bodyPr/>
          <a:lstStyle/>
          <a:p>
            <a:r>
              <a:rPr lang="en-GB"/>
              <a:t>Types of Stars</a:t>
            </a:r>
          </a:p>
        </p:txBody>
      </p:sp>
      <p:sp>
        <p:nvSpPr>
          <p:cNvPr id="6" name="Date Placeholder 2"/>
          <p:cNvSpPr>
            <a:spLocks noGrp="1"/>
          </p:cNvSpPr>
          <p:nvPr>
            <p:ph type="dt" sz="half" idx="10"/>
          </p:nvPr>
        </p:nvSpPr>
        <p:spPr/>
        <p:txBody>
          <a:bodyPr/>
          <a:lstStyle/>
          <a:p>
            <a:endParaRPr lang="en-US"/>
          </a:p>
        </p:txBody>
      </p:sp>
      <p:sp>
        <p:nvSpPr>
          <p:cNvPr id="7" name="Footer Placeholder 3"/>
          <p:cNvSpPr>
            <a:spLocks noGrp="1"/>
          </p:cNvSpPr>
          <p:nvPr>
            <p:ph type="ftr" sz="quarter" idx="11"/>
          </p:nvPr>
        </p:nvSpPr>
        <p:spPr/>
        <p:txBody>
          <a:bodyPr/>
          <a:lstStyle/>
          <a:p>
            <a:endParaRPr lang="en-US"/>
          </a:p>
        </p:txBody>
      </p:sp>
      <p:sp>
        <p:nvSpPr>
          <p:cNvPr id="251907" name="Rectangle 3"/>
          <p:cNvSpPr>
            <a:spLocks noChangeArrowheads="1"/>
          </p:cNvSpPr>
          <p:nvPr/>
        </p:nvSpPr>
        <p:spPr bwMode="auto">
          <a:xfrm>
            <a:off x="179388" y="1268413"/>
            <a:ext cx="6624637" cy="5589587"/>
          </a:xfrm>
          <a:prstGeom prst="rect">
            <a:avLst/>
          </a:prstGeom>
          <a:noFill/>
          <a:ln w="9525">
            <a:noFill/>
            <a:miter lim="800000"/>
            <a:headEnd/>
            <a:tailEnd/>
          </a:ln>
          <a:effectLst>
            <a:outerShdw algn="ctr" rotWithShape="0">
              <a:srgbClr val="808080">
                <a:alpha val="75000"/>
              </a:srgbClr>
            </a:outerShdw>
          </a:effectLst>
        </p:spPr>
        <p:txBody>
          <a:bodyPr/>
          <a:lstStyle/>
          <a:p>
            <a:pPr marL="342900" indent="-342900" eaLnBrk="1" hangingPunct="1">
              <a:spcBef>
                <a:spcPct val="20000"/>
              </a:spcBef>
              <a:buClr>
                <a:srgbClr val="FFCC00"/>
              </a:buClr>
              <a:buFont typeface="Wingdings" pitchFamily="2" charset="2"/>
              <a:buChar char="s"/>
            </a:pPr>
            <a:r>
              <a:rPr lang="en-GB" sz="2800"/>
              <a:t>Binary stars</a:t>
            </a:r>
          </a:p>
          <a:p>
            <a:pPr marL="742950" lvl="1" indent="-23813" eaLnBrk="1" hangingPunct="1">
              <a:spcBef>
                <a:spcPct val="20000"/>
              </a:spcBef>
              <a:buClr>
                <a:srgbClr val="FF6600"/>
              </a:buClr>
              <a:buFont typeface="Wingdings" pitchFamily="2" charset="2"/>
              <a:buNone/>
            </a:pPr>
            <a:r>
              <a:rPr lang="en-GB"/>
              <a:t>A binary star is a stellar system consisting of two stars orbiting around their centre of mass. For each star, the other is its companion star. A large percentage of stars are part of systems with at least two stars.</a:t>
            </a:r>
          </a:p>
          <a:p>
            <a:pPr marL="742950" lvl="1" indent="-23813" eaLnBrk="1" hangingPunct="1">
              <a:spcBef>
                <a:spcPct val="20000"/>
              </a:spcBef>
              <a:buClr>
                <a:srgbClr val="FF6600"/>
              </a:buClr>
              <a:buFont typeface="Wingdings" pitchFamily="2" charset="2"/>
              <a:buNone/>
            </a:pPr>
            <a:r>
              <a:rPr lang="en-GB"/>
              <a:t>Binary star systems are very important in astrophysics, because observing their mutual orbits allows their mass to be determined. The masses of many single stars can then be determined by extrapolations made from the observation of binaries.</a:t>
            </a:r>
          </a:p>
        </p:txBody>
      </p:sp>
      <p:pic>
        <p:nvPicPr>
          <p:cNvPr id="251910" name="Picture 6" descr="Hubble image of the Sirius binary system, in which Sirius B can be clearly distinguished (lower left).">
            <a:hlinkClick r:id="rId2" tooltip="Hubble image of the Sirius binary system, in which Sirius B can be clearly distinguished (lower left)."/>
          </p:cNvPr>
          <p:cNvPicPr>
            <a:picLocks noChangeAspect="1" noChangeArrowheads="1"/>
          </p:cNvPicPr>
          <p:nvPr/>
        </p:nvPicPr>
        <p:blipFill>
          <a:blip r:embed="rId3" cstate="print"/>
          <a:srcRect/>
          <a:stretch>
            <a:fillRect/>
          </a:stretch>
        </p:blipFill>
        <p:spPr bwMode="auto">
          <a:xfrm>
            <a:off x="6986588" y="1628775"/>
            <a:ext cx="1911350" cy="2087563"/>
          </a:xfrm>
          <a:prstGeom prst="rect">
            <a:avLst/>
          </a:prstGeom>
          <a:noFill/>
        </p:spPr>
      </p:pic>
      <p:sp>
        <p:nvSpPr>
          <p:cNvPr id="251913" name="Text Box 9"/>
          <p:cNvSpPr txBox="1">
            <a:spLocks noChangeArrowheads="1"/>
          </p:cNvSpPr>
          <p:nvPr/>
        </p:nvSpPr>
        <p:spPr bwMode="auto">
          <a:xfrm>
            <a:off x="6877050" y="4076700"/>
            <a:ext cx="2087563" cy="2225675"/>
          </a:xfrm>
          <a:prstGeom prst="rect">
            <a:avLst/>
          </a:prstGeom>
          <a:noFill/>
          <a:ln w="9525">
            <a:noFill/>
            <a:miter lim="800000"/>
            <a:headEnd/>
            <a:tailEnd/>
          </a:ln>
          <a:effectLst/>
        </p:spPr>
        <p:txBody>
          <a:bodyPr>
            <a:spAutoFit/>
          </a:bodyPr>
          <a:lstStyle/>
          <a:p>
            <a:pPr>
              <a:spcBef>
                <a:spcPct val="50000"/>
              </a:spcBef>
            </a:pPr>
            <a:r>
              <a:rPr lang="en-GB" sz="2000"/>
              <a:t>Hubble image of the Sirius binary system, in which Sirius B can be clearly distinguished (lower left).</a:t>
            </a:r>
          </a:p>
        </p:txBody>
      </p:sp>
    </p:spTree>
    <p:extLst>
      <p:ext uri="{BB962C8B-B14F-4D97-AF65-F5344CB8AC3E}">
        <p14:creationId xmlns:p14="http://schemas.microsoft.com/office/powerpoint/2010/main" val="9388594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Stars</a:t>
            </a:r>
            <a:endParaRPr lang="en-US" dirty="0"/>
          </a:p>
        </p:txBody>
      </p:sp>
      <p:sp>
        <p:nvSpPr>
          <p:cNvPr id="5" name="Content Placeholder 4"/>
          <p:cNvSpPr>
            <a:spLocks noGrp="1"/>
          </p:cNvSpPr>
          <p:nvPr>
            <p:ph idx="1"/>
          </p:nvPr>
        </p:nvSpPr>
        <p:spPr>
          <a:xfrm>
            <a:off x="539552" y="1484784"/>
            <a:ext cx="4896544" cy="4572000"/>
          </a:xfrm>
        </p:spPr>
        <p:txBody>
          <a:bodyPr>
            <a:normAutofit lnSpcReduction="10000"/>
          </a:bodyPr>
          <a:lstStyle/>
          <a:p>
            <a:r>
              <a:rPr lang="en-US" dirty="0" smtClean="0"/>
              <a:t>Binary Stars are stars are systems of two stars that orbit a common centre (the centre of mass of the two stars combined!).</a:t>
            </a:r>
          </a:p>
          <a:p>
            <a:pPr lvl="1"/>
            <a:r>
              <a:rPr lang="en-US" dirty="0" smtClean="0"/>
              <a:t>We classify three types of binary stars:</a:t>
            </a:r>
          </a:p>
          <a:p>
            <a:pPr lvl="2"/>
            <a:r>
              <a:rPr lang="en-US" dirty="0" smtClean="0"/>
              <a:t>Visual Binaries.</a:t>
            </a:r>
          </a:p>
          <a:p>
            <a:pPr lvl="2"/>
            <a:r>
              <a:rPr lang="en-US" dirty="0" smtClean="0"/>
              <a:t>Eclipsing Binaries.</a:t>
            </a:r>
          </a:p>
          <a:p>
            <a:pPr lvl="2"/>
            <a:r>
              <a:rPr lang="en-US" dirty="0" smtClean="0"/>
              <a:t>Spectroscopic Binaries.</a:t>
            </a:r>
          </a:p>
          <a:p>
            <a:pPr lvl="2">
              <a:buNone/>
            </a:pPr>
            <a:r>
              <a:rPr lang="en-US" dirty="0" smtClean="0"/>
              <a:t> </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6" name="Picture 5" descr="binary stars.jpg"/>
          <p:cNvPicPr>
            <a:picLocks noChangeAspect="1"/>
          </p:cNvPicPr>
          <p:nvPr/>
        </p:nvPicPr>
        <p:blipFill>
          <a:blip r:embed="rId2" cstate="print"/>
          <a:stretch>
            <a:fillRect/>
          </a:stretch>
        </p:blipFill>
        <p:spPr>
          <a:xfrm>
            <a:off x="5571550" y="0"/>
            <a:ext cx="3572450" cy="6858000"/>
          </a:xfrm>
          <a:prstGeom prst="rect">
            <a:avLst/>
          </a:prstGeom>
        </p:spPr>
      </p:pic>
    </p:spTree>
    <p:extLst>
      <p:ext uri="{BB962C8B-B14F-4D97-AF65-F5344CB8AC3E}">
        <p14:creationId xmlns:p14="http://schemas.microsoft.com/office/powerpoint/2010/main" val="13406865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phot-12c-03-normal_001"/>
          <p:cNvPicPr>
            <a:picLocks noChangeAspect="1" noChangeArrowheads="1"/>
          </p:cNvPicPr>
          <p:nvPr/>
        </p:nvPicPr>
        <p:blipFill>
          <a:blip r:embed="rId3" cstate="print"/>
          <a:srcRect/>
          <a:stretch>
            <a:fillRect/>
          </a:stretch>
        </p:blipFill>
        <p:spPr bwMode="auto">
          <a:xfrm>
            <a:off x="5515072" y="2720305"/>
            <a:ext cx="3238500" cy="3228975"/>
          </a:xfrm>
          <a:prstGeom prst="rect">
            <a:avLst/>
          </a:prstGeom>
          <a:noFill/>
          <a:ln w="9525">
            <a:noFill/>
            <a:miter lim="800000"/>
            <a:headEnd/>
            <a:tailEnd/>
          </a:ln>
        </p:spPr>
      </p:pic>
      <p:sp>
        <p:nvSpPr>
          <p:cNvPr id="9" name="Content Placeholder 8"/>
          <p:cNvSpPr>
            <a:spLocks noGrp="1"/>
          </p:cNvSpPr>
          <p:nvPr>
            <p:ph sz="half" idx="2"/>
          </p:nvPr>
        </p:nvSpPr>
        <p:spPr>
          <a:xfrm>
            <a:off x="323528" y="1340768"/>
            <a:ext cx="8064896" cy="5040559"/>
          </a:xfrm>
        </p:spPr>
        <p:txBody>
          <a:bodyPr>
            <a:normAutofit fontScale="92500"/>
          </a:bodyPr>
          <a:lstStyle/>
          <a:p>
            <a:pPr lvl="0"/>
            <a:r>
              <a:rPr lang="en-GB" dirty="0" smtClean="0"/>
              <a:t>Binary stars are </a:t>
            </a:r>
            <a:r>
              <a:rPr lang="en-GB" dirty="0" smtClean="0"/>
              <a:t>useful </a:t>
            </a:r>
            <a:r>
              <a:rPr lang="en-GB" dirty="0" smtClean="0"/>
              <a:t>because we can figure out their masses (or their combined mass) by measuring how long they take to complete one orbit around their </a:t>
            </a:r>
            <a:r>
              <a:rPr lang="en-GB" dirty="0" smtClean="0"/>
              <a:t>centre </a:t>
            </a:r>
            <a:r>
              <a:rPr lang="en-GB" dirty="0" smtClean="0"/>
              <a:t>of mass (the orbital period)</a:t>
            </a:r>
          </a:p>
          <a:p>
            <a:pPr lvl="0"/>
            <a:r>
              <a:rPr lang="en-GB" dirty="0" smtClean="0"/>
              <a:t>Their orbital period (T) is related  to their masses by:</a:t>
            </a:r>
          </a:p>
          <a:p>
            <a:pPr lvl="0"/>
            <a:endParaRPr lang="en-GB" dirty="0" smtClean="0"/>
          </a:p>
          <a:p>
            <a:pPr lvl="0"/>
            <a:endParaRPr lang="en-GB" dirty="0" smtClean="0"/>
          </a:p>
          <a:p>
            <a:pPr lvl="0"/>
            <a:endParaRPr lang="en-GB" dirty="0" smtClean="0"/>
          </a:p>
          <a:p>
            <a:pPr lvl="0"/>
            <a:r>
              <a:rPr lang="en-GB" dirty="0" smtClean="0"/>
              <a:t>Where d is the distance between the two stars.</a:t>
            </a:r>
          </a:p>
          <a:p>
            <a:pPr lvl="0"/>
            <a:r>
              <a:rPr lang="en-GB" dirty="0" smtClean="0"/>
              <a:t>We can measure T directly (through observation), so this allows us to calculate the mass of the stars.</a:t>
            </a:r>
            <a:endParaRPr lang="en-US" dirty="0" smtClean="0"/>
          </a:p>
          <a:p>
            <a:endParaRPr lang="en-US" dirty="0"/>
          </a:p>
        </p:txBody>
      </p:sp>
      <p:sp>
        <p:nvSpPr>
          <p:cNvPr id="8" name="Rectangle 7"/>
          <p:cNvSpPr/>
          <p:nvPr/>
        </p:nvSpPr>
        <p:spPr>
          <a:xfrm>
            <a:off x="3131840" y="3603327"/>
            <a:ext cx="2448272" cy="100811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4740" name="Rectangle 4"/>
          <p:cNvSpPr>
            <a:spLocks noGrp="1" noChangeArrowheads="1"/>
          </p:cNvSpPr>
          <p:nvPr>
            <p:ph type="title"/>
          </p:nvPr>
        </p:nvSpPr>
        <p:spPr/>
        <p:txBody>
          <a:bodyPr/>
          <a:lstStyle/>
          <a:p>
            <a:r>
              <a:rPr lang="en-GB" dirty="0"/>
              <a:t>Binary stars</a:t>
            </a:r>
          </a:p>
        </p:txBody>
      </p:sp>
      <p:graphicFrame>
        <p:nvGraphicFramePr>
          <p:cNvPr id="244746" name="Object 10"/>
          <p:cNvGraphicFramePr>
            <a:graphicFrameLocks noGrp="1" noChangeAspect="1"/>
          </p:cNvGraphicFramePr>
          <p:nvPr>
            <p:ph sz="half" idx="1"/>
            <p:extLst/>
          </p:nvPr>
        </p:nvGraphicFramePr>
        <p:xfrm>
          <a:off x="3195638" y="3600450"/>
          <a:ext cx="2305050" cy="920750"/>
        </p:xfrm>
        <a:graphic>
          <a:graphicData uri="http://schemas.openxmlformats.org/presentationml/2006/ole">
            <mc:AlternateContent xmlns:mc="http://schemas.openxmlformats.org/markup-compatibility/2006">
              <mc:Choice xmlns:v="urn:schemas-microsoft-com:vml" Requires="v">
                <p:oleObj spid="_x0000_s257029" name="Equation" r:id="rId4" imgW="1143000" imgH="457200" progId="Equation.3">
                  <p:embed/>
                </p:oleObj>
              </mc:Choice>
              <mc:Fallback>
                <p:oleObj name="Equation" r:id="rId4" imgW="11430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5638" y="3600450"/>
                        <a:ext cx="2305050" cy="920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e Placeholder 3"/>
          <p:cNvSpPr>
            <a:spLocks noGrp="1"/>
          </p:cNvSpPr>
          <p:nvPr>
            <p:ph type="dt" sz="half" idx="10"/>
          </p:nvPr>
        </p:nvSpPr>
        <p:spPr/>
        <p:txBody>
          <a:bodyPr/>
          <a:lstStyle/>
          <a:p>
            <a:endParaRPr lang="en-US"/>
          </a:p>
        </p:txBody>
      </p:sp>
      <p:sp>
        <p:nvSpPr>
          <p:cNvPr id="7" name="Footer Placeholder 4"/>
          <p:cNvSpPr>
            <a:spLocks noGrp="1"/>
          </p:cNvSpPr>
          <p:nvPr>
            <p:ph type="ftr" sz="quarter" idx="11"/>
          </p:nvPr>
        </p:nvSpPr>
        <p:spPr/>
        <p:txBody>
          <a:bodyPr/>
          <a:lstStyle/>
          <a:p>
            <a:endParaRPr lang="en-US"/>
          </a:p>
        </p:txBody>
      </p:sp>
      <p:sp>
        <p:nvSpPr>
          <p:cNvPr id="244748" name="Rectangle 12"/>
          <p:cNvSpPr>
            <a:spLocks noChangeArrowheads="1"/>
          </p:cNvSpPr>
          <p:nvPr/>
        </p:nvSpPr>
        <p:spPr bwMode="auto">
          <a:xfrm>
            <a:off x="179388" y="4437063"/>
            <a:ext cx="8785225" cy="1800225"/>
          </a:xfrm>
          <a:prstGeom prst="rect">
            <a:avLst/>
          </a:prstGeom>
          <a:noFill/>
          <a:ln w="9525">
            <a:noFill/>
            <a:miter lim="800000"/>
            <a:headEnd/>
            <a:tailEnd/>
          </a:ln>
          <a:effectLst>
            <a:outerShdw algn="ctr" rotWithShape="0">
              <a:srgbClr val="808080">
                <a:alpha val="75000"/>
              </a:srgbClr>
            </a:outerShdw>
          </a:effectLst>
        </p:spPr>
        <p:txBody>
          <a:bodyPr/>
          <a:lstStyle/>
          <a:p>
            <a:pPr marL="342900" indent="-342900" eaLnBrk="1" hangingPunct="1">
              <a:spcBef>
                <a:spcPct val="20000"/>
              </a:spcBef>
              <a:buClr>
                <a:srgbClr val="FFCC00"/>
              </a:buClr>
              <a:buFont typeface="Wingdings" pitchFamily="2" charset="2"/>
              <a:buNone/>
            </a:pPr>
            <a:r>
              <a:rPr lang="en-GB" dirty="0"/>
              <a:t>	</a:t>
            </a:r>
          </a:p>
        </p:txBody>
      </p:sp>
    </p:spTree>
    <p:extLst>
      <p:ext uri="{BB962C8B-B14F-4D97-AF65-F5344CB8AC3E}">
        <p14:creationId xmlns:p14="http://schemas.microsoft.com/office/powerpoint/2010/main" val="9137290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phot-12c-03-normal_001"/>
          <p:cNvPicPr>
            <a:picLocks noChangeAspect="1" noChangeArrowheads="1"/>
          </p:cNvPicPr>
          <p:nvPr/>
        </p:nvPicPr>
        <p:blipFill>
          <a:blip r:embed="rId2" cstate="print"/>
          <a:srcRect/>
          <a:stretch>
            <a:fillRect/>
          </a:stretch>
        </p:blipFill>
        <p:spPr bwMode="auto">
          <a:xfrm>
            <a:off x="5508104" y="3008313"/>
            <a:ext cx="3238500" cy="3228975"/>
          </a:xfrm>
          <a:prstGeom prst="rect">
            <a:avLst/>
          </a:prstGeom>
          <a:noFill/>
          <a:ln w="9525">
            <a:noFill/>
            <a:miter lim="800000"/>
            <a:headEnd/>
            <a:tailEnd/>
          </a:ln>
        </p:spPr>
      </p:pic>
      <p:sp>
        <p:nvSpPr>
          <p:cNvPr id="244740" name="Rectangle 4"/>
          <p:cNvSpPr>
            <a:spLocks noGrp="1" noChangeArrowheads="1"/>
          </p:cNvSpPr>
          <p:nvPr>
            <p:ph type="title"/>
          </p:nvPr>
        </p:nvSpPr>
        <p:spPr>
          <a:xfrm>
            <a:off x="457200" y="512064"/>
            <a:ext cx="8289404" cy="914400"/>
          </a:xfrm>
        </p:spPr>
        <p:txBody>
          <a:bodyPr/>
          <a:lstStyle/>
          <a:p>
            <a:r>
              <a:rPr lang="en-GB" dirty="0" smtClean="0"/>
              <a:t>3 </a:t>
            </a:r>
            <a:r>
              <a:rPr lang="en-GB" dirty="0" smtClean="0"/>
              <a:t>Ways of </a:t>
            </a:r>
            <a:r>
              <a:rPr lang="en-GB" dirty="0" smtClean="0"/>
              <a:t>knowing: Binary </a:t>
            </a:r>
            <a:r>
              <a:rPr lang="en-GB" dirty="0"/>
              <a:t>stars</a:t>
            </a:r>
          </a:p>
        </p:txBody>
      </p:sp>
      <p:sp>
        <p:nvSpPr>
          <p:cNvPr id="9" name="Content Placeholder 8"/>
          <p:cNvSpPr>
            <a:spLocks noGrp="1"/>
          </p:cNvSpPr>
          <p:nvPr>
            <p:ph sz="half" idx="2"/>
          </p:nvPr>
        </p:nvSpPr>
        <p:spPr>
          <a:xfrm>
            <a:off x="323528" y="1700808"/>
            <a:ext cx="8064896" cy="5040559"/>
          </a:xfrm>
        </p:spPr>
        <p:txBody>
          <a:bodyPr>
            <a:normAutofit/>
          </a:bodyPr>
          <a:lstStyle/>
          <a:p>
            <a:pPr lvl="0"/>
            <a:r>
              <a:rPr lang="en-GB" dirty="0" smtClean="0"/>
              <a:t>Some binary stars, you can just see.</a:t>
            </a:r>
          </a:p>
          <a:p>
            <a:pPr lvl="0"/>
            <a:r>
              <a:rPr lang="en-GB" dirty="0" smtClean="0"/>
              <a:t>Visual </a:t>
            </a:r>
            <a:r>
              <a:rPr lang="en-GB" dirty="0" smtClean="0"/>
              <a:t>Binaries.</a:t>
            </a:r>
          </a:p>
          <a:p>
            <a:pPr lvl="1"/>
            <a:r>
              <a:rPr lang="en-GB" dirty="0" smtClean="0"/>
              <a:t>These appear as two separate stars when viewed through a telescope. </a:t>
            </a:r>
          </a:p>
        </p:txBody>
      </p:sp>
      <p:sp>
        <p:nvSpPr>
          <p:cNvPr id="6" name="Date Placeholder 3"/>
          <p:cNvSpPr>
            <a:spLocks noGrp="1"/>
          </p:cNvSpPr>
          <p:nvPr>
            <p:ph type="dt" sz="half" idx="10"/>
          </p:nvPr>
        </p:nvSpPr>
        <p:spPr/>
        <p:txBody>
          <a:bodyPr/>
          <a:lstStyle/>
          <a:p>
            <a:endParaRPr lang="en-US"/>
          </a:p>
        </p:txBody>
      </p:sp>
      <p:sp>
        <p:nvSpPr>
          <p:cNvPr id="7" name="Footer Placeholder 4"/>
          <p:cNvSpPr>
            <a:spLocks noGrp="1"/>
          </p:cNvSpPr>
          <p:nvPr>
            <p:ph type="ftr" sz="quarter" idx="11"/>
          </p:nvPr>
        </p:nvSpPr>
        <p:spPr/>
        <p:txBody>
          <a:bodyPr/>
          <a:lstStyle/>
          <a:p>
            <a:endParaRPr lang="en-US"/>
          </a:p>
        </p:txBody>
      </p:sp>
      <p:sp>
        <p:nvSpPr>
          <p:cNvPr id="244748" name="Rectangle 12"/>
          <p:cNvSpPr>
            <a:spLocks noChangeArrowheads="1"/>
          </p:cNvSpPr>
          <p:nvPr/>
        </p:nvSpPr>
        <p:spPr bwMode="auto">
          <a:xfrm>
            <a:off x="179388" y="4437063"/>
            <a:ext cx="8785225" cy="1800225"/>
          </a:xfrm>
          <a:prstGeom prst="rect">
            <a:avLst/>
          </a:prstGeom>
          <a:noFill/>
          <a:ln w="9525">
            <a:noFill/>
            <a:miter lim="800000"/>
            <a:headEnd/>
            <a:tailEnd/>
          </a:ln>
          <a:effectLst>
            <a:outerShdw algn="ctr" rotWithShape="0">
              <a:srgbClr val="808080">
                <a:alpha val="75000"/>
              </a:srgbClr>
            </a:outerShdw>
          </a:effectLst>
        </p:spPr>
        <p:txBody>
          <a:bodyPr/>
          <a:lstStyle/>
          <a:p>
            <a:pPr marL="342900" indent="-342900" eaLnBrk="1" hangingPunct="1">
              <a:spcBef>
                <a:spcPct val="20000"/>
              </a:spcBef>
              <a:buClr>
                <a:srgbClr val="FFCC00"/>
              </a:buClr>
              <a:buFont typeface="Wingdings" pitchFamily="2" charset="2"/>
              <a:buNone/>
            </a:pPr>
            <a:r>
              <a:rPr lang="en-GB" dirty="0"/>
              <a:t>	</a:t>
            </a:r>
          </a:p>
        </p:txBody>
      </p:sp>
    </p:spTree>
    <p:extLst>
      <p:ext uri="{BB962C8B-B14F-4D97-AF65-F5344CB8AC3E}">
        <p14:creationId xmlns:p14="http://schemas.microsoft.com/office/powerpoint/2010/main" val="4270513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484784"/>
            <a:ext cx="3203848" cy="439248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094" name="Rectangle 6"/>
          <p:cNvSpPr>
            <a:spLocks noGrp="1" noChangeArrowheads="1"/>
          </p:cNvSpPr>
          <p:nvPr>
            <p:ph type="title"/>
          </p:nvPr>
        </p:nvSpPr>
        <p:spPr>
          <a:xfrm>
            <a:off x="684213" y="0"/>
            <a:ext cx="7772400" cy="1143000"/>
          </a:xfrm>
        </p:spPr>
        <p:txBody>
          <a:bodyPr/>
          <a:lstStyle/>
          <a:p>
            <a:r>
              <a:rPr lang="en-GB" dirty="0"/>
              <a:t>Nuclear </a:t>
            </a:r>
            <a:r>
              <a:rPr lang="en-GB" dirty="0" smtClean="0"/>
              <a:t>fusion: Proton </a:t>
            </a:r>
            <a:r>
              <a:rPr lang="en-GB" dirty="0" err="1" smtClean="0"/>
              <a:t>Proton</a:t>
            </a:r>
            <a:r>
              <a:rPr lang="en-GB" dirty="0" smtClean="0"/>
              <a:t> Cycle.</a:t>
            </a:r>
            <a:endParaRPr lang="en-GB" dirty="0"/>
          </a:p>
        </p:txBody>
      </p:sp>
      <p:sp>
        <p:nvSpPr>
          <p:cNvPr id="7" name="Date Placeholder 2"/>
          <p:cNvSpPr>
            <a:spLocks noGrp="1"/>
          </p:cNvSpPr>
          <p:nvPr>
            <p:ph type="dt" sz="half" idx="10"/>
          </p:nvPr>
        </p:nvSpPr>
        <p:spPr/>
        <p:txBody>
          <a:bodyPr/>
          <a:lstStyle/>
          <a:p>
            <a:endParaRPr lang="en-US"/>
          </a:p>
        </p:txBody>
      </p:sp>
      <p:sp>
        <p:nvSpPr>
          <p:cNvPr id="8" name="Footer Placeholder 3"/>
          <p:cNvSpPr>
            <a:spLocks noGrp="1"/>
          </p:cNvSpPr>
          <p:nvPr>
            <p:ph type="ftr" sz="quarter" idx="11"/>
          </p:nvPr>
        </p:nvSpPr>
        <p:spPr/>
        <p:txBody>
          <a:bodyPr/>
          <a:lstStyle/>
          <a:p>
            <a:endParaRPr lang="en-US"/>
          </a:p>
        </p:txBody>
      </p:sp>
      <p:sp>
        <p:nvSpPr>
          <p:cNvPr id="217093" name="Text Box 5"/>
          <p:cNvSpPr txBox="1">
            <a:spLocks noChangeArrowheads="1"/>
          </p:cNvSpPr>
          <p:nvPr/>
        </p:nvSpPr>
        <p:spPr bwMode="auto">
          <a:xfrm>
            <a:off x="6011863" y="1844675"/>
            <a:ext cx="2736850" cy="3539430"/>
          </a:xfrm>
          <a:prstGeom prst="rect">
            <a:avLst/>
          </a:prstGeom>
          <a:noFill/>
          <a:ln w="9525">
            <a:noFill/>
            <a:miter lim="800000"/>
            <a:headEnd/>
            <a:tailEnd/>
          </a:ln>
          <a:effectLst/>
        </p:spPr>
        <p:txBody>
          <a:bodyPr>
            <a:spAutoFit/>
          </a:bodyPr>
          <a:lstStyle/>
          <a:p>
            <a:pPr algn="ctr">
              <a:spcBef>
                <a:spcPct val="50000"/>
              </a:spcBef>
            </a:pPr>
            <a:r>
              <a:rPr lang="en-GB" sz="3200" dirty="0">
                <a:solidFill>
                  <a:schemeClr val="tx2"/>
                </a:solidFill>
              </a:rPr>
              <a:t>Very high temperatures are needed in order to begin the fusion process: usually 10</a:t>
            </a:r>
            <a:r>
              <a:rPr lang="en-GB" sz="3200" baseline="30000" dirty="0">
                <a:solidFill>
                  <a:schemeClr val="tx2"/>
                </a:solidFill>
              </a:rPr>
              <a:t>7 </a:t>
            </a:r>
            <a:r>
              <a:rPr lang="en-GB" sz="3200" dirty="0">
                <a:solidFill>
                  <a:schemeClr val="tx2"/>
                </a:solidFill>
              </a:rPr>
              <a:t>K.</a:t>
            </a:r>
          </a:p>
        </p:txBody>
      </p:sp>
      <p:pic>
        <p:nvPicPr>
          <p:cNvPr id="217095" name="Picture 7" descr="The Proton-proton chain dominates in stars the size of the Sun or smaller.">
            <a:hlinkClick r:id="rId2" tooltip="&quot;The Proton-proton chain dominates in stars the size of the Sun or smaller.&quot;"/>
          </p:cNvPr>
          <p:cNvPicPr>
            <a:picLocks noChangeAspect="1" noChangeArrowheads="1"/>
          </p:cNvPicPr>
          <p:nvPr/>
        </p:nvPicPr>
        <p:blipFill>
          <a:blip r:embed="rId3" r:link="rId4" cstate="print"/>
          <a:srcRect/>
          <a:stretch>
            <a:fillRect/>
          </a:stretch>
        </p:blipFill>
        <p:spPr bwMode="auto">
          <a:xfrm>
            <a:off x="34925" y="1628775"/>
            <a:ext cx="2911475" cy="4103688"/>
          </a:xfrm>
          <a:prstGeom prst="rect">
            <a:avLst/>
          </a:prstGeom>
          <a:noFill/>
          <a:ln w="9525">
            <a:noFill/>
            <a:miter lim="800000"/>
            <a:headEnd/>
            <a:tailEnd/>
          </a:ln>
        </p:spPr>
      </p:pic>
      <p:sp>
        <p:nvSpPr>
          <p:cNvPr id="217096" name="AutoShape 8"/>
          <p:cNvSpPr>
            <a:spLocks noChangeArrowheads="1"/>
          </p:cNvSpPr>
          <p:nvPr/>
        </p:nvSpPr>
        <p:spPr bwMode="auto">
          <a:xfrm rot="-839027">
            <a:off x="1547813" y="5229225"/>
            <a:ext cx="3600450" cy="838200"/>
          </a:xfrm>
          <a:prstGeom prst="curvedUpArrow">
            <a:avLst>
              <a:gd name="adj1" fmla="val 27364"/>
              <a:gd name="adj2" fmla="val 118125"/>
              <a:gd name="adj3" fmla="val 53593"/>
            </a:avLst>
          </a:prstGeom>
          <a:gradFill rotWithShape="1">
            <a:gsLst>
              <a:gs pos="0">
                <a:srgbClr val="FFFF66"/>
              </a:gs>
              <a:gs pos="100000">
                <a:srgbClr val="FF6600"/>
              </a:gs>
            </a:gsLst>
            <a:path path="rect">
              <a:fillToRect l="50000" t="50000" r="50000" b="50000"/>
            </a:path>
          </a:gradFill>
          <a:ln w="9525">
            <a:solidFill>
              <a:schemeClr val="tx1"/>
            </a:solidFill>
            <a:miter lim="800000"/>
            <a:headEnd/>
            <a:tailEnd/>
          </a:ln>
          <a:effectLst/>
        </p:spPr>
        <p:txBody>
          <a:bodyPr wrap="none" anchor="ctr"/>
          <a:lstStyle/>
          <a:p>
            <a:endParaRPr lang="en-US"/>
          </a:p>
        </p:txBody>
      </p:sp>
      <p:pic>
        <p:nvPicPr>
          <p:cNvPr id="10" name="Picture 9" descr="SOLLLLL"/>
          <p:cNvPicPr>
            <a:picLocks noChangeAspect="1" noChangeArrowheads="1"/>
          </p:cNvPicPr>
          <p:nvPr/>
        </p:nvPicPr>
        <p:blipFill>
          <a:blip r:embed="rId5" cstate="print"/>
          <a:srcRect/>
          <a:stretch>
            <a:fillRect/>
          </a:stretch>
        </p:blipFill>
        <p:spPr bwMode="auto">
          <a:xfrm>
            <a:off x="3455988" y="2565400"/>
            <a:ext cx="2195512" cy="2195513"/>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755650" y="0"/>
            <a:ext cx="7772400" cy="1143000"/>
          </a:xfrm>
        </p:spPr>
        <p:txBody>
          <a:bodyPr/>
          <a:lstStyle/>
          <a:p>
            <a:r>
              <a:rPr lang="en-GB" dirty="0"/>
              <a:t>Binary stars</a:t>
            </a:r>
          </a:p>
        </p:txBody>
      </p:sp>
      <p:sp>
        <p:nvSpPr>
          <p:cNvPr id="6" name="Date Placeholder 2"/>
          <p:cNvSpPr>
            <a:spLocks noGrp="1"/>
          </p:cNvSpPr>
          <p:nvPr>
            <p:ph type="dt" sz="half" idx="10"/>
          </p:nvPr>
        </p:nvSpPr>
        <p:spPr/>
        <p:txBody>
          <a:bodyPr/>
          <a:lstStyle/>
          <a:p>
            <a:endParaRPr lang="en-US"/>
          </a:p>
        </p:txBody>
      </p:sp>
      <p:sp>
        <p:nvSpPr>
          <p:cNvPr id="7" name="Footer Placeholder 3"/>
          <p:cNvSpPr>
            <a:spLocks noGrp="1"/>
          </p:cNvSpPr>
          <p:nvPr>
            <p:ph type="ftr" sz="quarter" idx="11"/>
          </p:nvPr>
        </p:nvSpPr>
        <p:spPr/>
        <p:txBody>
          <a:bodyPr/>
          <a:lstStyle/>
          <a:p>
            <a:endParaRPr lang="en-US"/>
          </a:p>
        </p:txBody>
      </p:sp>
      <p:sp>
        <p:nvSpPr>
          <p:cNvPr id="259075" name="Rectangle 3"/>
          <p:cNvSpPr>
            <a:spLocks noChangeArrowheads="1"/>
          </p:cNvSpPr>
          <p:nvPr/>
        </p:nvSpPr>
        <p:spPr bwMode="auto">
          <a:xfrm>
            <a:off x="179388" y="1268413"/>
            <a:ext cx="8785225" cy="1439862"/>
          </a:xfrm>
          <a:prstGeom prst="rect">
            <a:avLst/>
          </a:prstGeom>
          <a:noFill/>
          <a:ln w="9525">
            <a:noFill/>
            <a:miter lim="800000"/>
            <a:headEnd/>
            <a:tailEnd/>
          </a:ln>
          <a:effectLst>
            <a:outerShdw algn="ctr" rotWithShape="0">
              <a:srgbClr val="808080">
                <a:alpha val="75000"/>
              </a:srgbClr>
            </a:outerShdw>
          </a:effectLst>
        </p:spPr>
        <p:txBody>
          <a:bodyPr/>
          <a:lstStyle/>
          <a:p>
            <a:pPr marL="342900" indent="-342900" eaLnBrk="1" hangingPunct="1">
              <a:spcBef>
                <a:spcPct val="20000"/>
              </a:spcBef>
              <a:buClr>
                <a:srgbClr val="FFCC00"/>
              </a:buClr>
              <a:buFont typeface="Wingdings" pitchFamily="2" charset="2"/>
              <a:buChar char="s"/>
            </a:pPr>
            <a:r>
              <a:rPr lang="en-GB" sz="2000" dirty="0"/>
              <a:t>Eclipsing binaries – some binaries are </a:t>
            </a:r>
            <a:r>
              <a:rPr lang="en-GB" sz="2000" dirty="0" smtClean="0"/>
              <a:t>too far away from us to be </a:t>
            </a:r>
            <a:r>
              <a:rPr lang="en-GB" sz="2000" dirty="0"/>
              <a:t>resolved visually as two separate </a:t>
            </a:r>
            <a:r>
              <a:rPr lang="en-GB" sz="2000" dirty="0" smtClean="0"/>
              <a:t>stars. </a:t>
            </a:r>
            <a:endParaRPr lang="en-GB" sz="2000" dirty="0"/>
          </a:p>
          <a:p>
            <a:pPr marL="800100" lvl="1" indent="-342900" eaLnBrk="1" hangingPunct="1">
              <a:spcBef>
                <a:spcPct val="20000"/>
              </a:spcBef>
              <a:buClr>
                <a:srgbClr val="FFCC00"/>
              </a:buClr>
              <a:buFont typeface="Wingdings" pitchFamily="2" charset="2"/>
              <a:buChar char="s"/>
            </a:pPr>
            <a:r>
              <a:rPr lang="en-GB" sz="2000" dirty="0" smtClean="0"/>
              <a:t>At </a:t>
            </a:r>
            <a:r>
              <a:rPr lang="en-GB" sz="2000" dirty="0"/>
              <a:t>big distances two stars may seem to be </a:t>
            </a:r>
            <a:r>
              <a:rPr lang="en-GB" sz="2000" dirty="0" smtClean="0"/>
              <a:t>one. </a:t>
            </a:r>
            <a:endParaRPr lang="en-GB" sz="2000" dirty="0"/>
          </a:p>
        </p:txBody>
      </p:sp>
      <p:pic>
        <p:nvPicPr>
          <p:cNvPr id="259080" name="Picture 8" descr="eclipsing_binary_stars"/>
          <p:cNvPicPr>
            <a:picLocks noChangeAspect="1" noChangeArrowheads="1"/>
          </p:cNvPicPr>
          <p:nvPr/>
        </p:nvPicPr>
        <p:blipFill>
          <a:blip r:embed="rId2" cstate="print"/>
          <a:srcRect/>
          <a:stretch>
            <a:fillRect/>
          </a:stretch>
        </p:blipFill>
        <p:spPr bwMode="auto">
          <a:xfrm>
            <a:off x="4283075" y="2636838"/>
            <a:ext cx="4752975" cy="3155950"/>
          </a:xfrm>
          <a:prstGeom prst="rect">
            <a:avLst/>
          </a:prstGeom>
          <a:noFill/>
        </p:spPr>
      </p:pic>
      <p:sp>
        <p:nvSpPr>
          <p:cNvPr id="259081" name="Rectangle 9"/>
          <p:cNvSpPr>
            <a:spLocks noChangeArrowheads="1"/>
          </p:cNvSpPr>
          <p:nvPr/>
        </p:nvSpPr>
        <p:spPr bwMode="auto">
          <a:xfrm>
            <a:off x="539750" y="2543413"/>
            <a:ext cx="3671888" cy="3477875"/>
          </a:xfrm>
          <a:prstGeom prst="rect">
            <a:avLst/>
          </a:prstGeom>
          <a:noFill/>
          <a:ln w="9525">
            <a:noFill/>
            <a:miter lim="800000"/>
            <a:headEnd/>
            <a:tailEnd/>
          </a:ln>
          <a:effectLst/>
        </p:spPr>
        <p:txBody>
          <a:bodyPr wrap="square">
            <a:spAutoFit/>
          </a:bodyPr>
          <a:lstStyle/>
          <a:p>
            <a:pPr eaLnBrk="1" hangingPunct="1">
              <a:spcBef>
                <a:spcPct val="20000"/>
              </a:spcBef>
              <a:buClr>
                <a:srgbClr val="FFCC00"/>
              </a:buClr>
              <a:buFont typeface="Wingdings" pitchFamily="2" charset="2"/>
              <a:buNone/>
            </a:pPr>
            <a:r>
              <a:rPr lang="en-GB" sz="2000" dirty="0"/>
              <a:t>But if the plane of the orbit of the two stars is suitably oriented relative to that of the Earth, the light of one of the stars in the binary may be blocked by the other, resulting in an eclipse of the star, </a:t>
            </a:r>
            <a:r>
              <a:rPr lang="en-GB" sz="2000" dirty="0" smtClean="0"/>
              <a:t>dimming the light from the system for a while.  This allows us to determine the period.</a:t>
            </a:r>
            <a:endParaRPr lang="en-GB" sz="2000" dirty="0"/>
          </a:p>
        </p:txBody>
      </p:sp>
    </p:spTree>
    <p:extLst>
      <p:ext uri="{BB962C8B-B14F-4D97-AF65-F5344CB8AC3E}">
        <p14:creationId xmlns:p14="http://schemas.microsoft.com/office/powerpoint/2010/main" val="42927271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755650" y="0"/>
            <a:ext cx="7772400" cy="1143000"/>
          </a:xfrm>
        </p:spPr>
        <p:txBody>
          <a:bodyPr/>
          <a:lstStyle/>
          <a:p>
            <a:r>
              <a:rPr lang="en-GB" dirty="0"/>
              <a:t>Binary stars</a:t>
            </a:r>
          </a:p>
        </p:txBody>
      </p:sp>
      <p:sp>
        <p:nvSpPr>
          <p:cNvPr id="5" name="Date Placeholder 2"/>
          <p:cNvSpPr>
            <a:spLocks noGrp="1"/>
          </p:cNvSpPr>
          <p:nvPr>
            <p:ph type="dt" sz="half" idx="10"/>
          </p:nvPr>
        </p:nvSpPr>
        <p:spPr/>
        <p:txBody>
          <a:bodyPr/>
          <a:lstStyle/>
          <a:p>
            <a:endParaRPr lang="en-US"/>
          </a:p>
        </p:txBody>
      </p:sp>
      <p:sp>
        <p:nvSpPr>
          <p:cNvPr id="6" name="Footer Placeholder 3"/>
          <p:cNvSpPr>
            <a:spLocks noGrp="1"/>
          </p:cNvSpPr>
          <p:nvPr>
            <p:ph type="ftr" sz="quarter" idx="11"/>
          </p:nvPr>
        </p:nvSpPr>
        <p:spPr/>
        <p:txBody>
          <a:bodyPr/>
          <a:lstStyle/>
          <a:p>
            <a:endParaRPr lang="en-US"/>
          </a:p>
        </p:txBody>
      </p:sp>
      <p:sp>
        <p:nvSpPr>
          <p:cNvPr id="257027" name="Rectangle 3"/>
          <p:cNvSpPr>
            <a:spLocks noChangeArrowheads="1"/>
          </p:cNvSpPr>
          <p:nvPr/>
        </p:nvSpPr>
        <p:spPr bwMode="auto">
          <a:xfrm>
            <a:off x="395238" y="908720"/>
            <a:ext cx="3168650" cy="2881312"/>
          </a:xfrm>
          <a:prstGeom prst="rect">
            <a:avLst/>
          </a:prstGeom>
          <a:noFill/>
          <a:ln w="9525">
            <a:noFill/>
            <a:miter lim="800000"/>
            <a:headEnd/>
            <a:tailEnd/>
          </a:ln>
          <a:effectLst>
            <a:outerShdw algn="ctr" rotWithShape="0">
              <a:srgbClr val="808080">
                <a:alpha val="75000"/>
              </a:srgbClr>
            </a:outerShdw>
          </a:effectLst>
        </p:spPr>
        <p:txBody>
          <a:bodyPr/>
          <a:lstStyle/>
          <a:p>
            <a:pPr marL="342900" indent="-342900" eaLnBrk="1" hangingPunct="1">
              <a:spcBef>
                <a:spcPct val="20000"/>
              </a:spcBef>
              <a:buClr>
                <a:srgbClr val="FFCC00"/>
              </a:buClr>
              <a:buFont typeface="Wingdings" pitchFamily="2" charset="2"/>
              <a:buChar char="s"/>
            </a:pPr>
            <a:r>
              <a:rPr lang="en-GB" sz="2000" dirty="0"/>
              <a:t>Spectroscopic binaries – this system is detected by analysing the light from one or both of its members and observing that there is a periodic Doppler shifting of the lines in the spectrum</a:t>
            </a:r>
            <a:r>
              <a:rPr lang="en-GB" sz="2000" dirty="0" smtClean="0"/>
              <a:t>.</a:t>
            </a:r>
          </a:p>
          <a:p>
            <a:pPr marL="342900" indent="-342900" eaLnBrk="1" hangingPunct="1">
              <a:spcBef>
                <a:spcPct val="20000"/>
              </a:spcBef>
              <a:buClr>
                <a:srgbClr val="FFCC00"/>
              </a:buClr>
              <a:buFont typeface="Wingdings" pitchFamily="2" charset="2"/>
              <a:buChar char="s"/>
            </a:pPr>
            <a:r>
              <a:rPr lang="en-GB" sz="2000" dirty="0" smtClean="0"/>
              <a:t>As a moves away it it’s light is slightly more </a:t>
            </a:r>
            <a:r>
              <a:rPr lang="en-GB" sz="2000" dirty="0" err="1" smtClean="0"/>
              <a:t>redshifted</a:t>
            </a:r>
            <a:r>
              <a:rPr lang="en-GB" sz="2000" dirty="0" smtClean="0"/>
              <a:t>.</a:t>
            </a:r>
          </a:p>
          <a:p>
            <a:pPr marL="342900" indent="-342900" eaLnBrk="1" hangingPunct="1">
              <a:spcBef>
                <a:spcPct val="20000"/>
              </a:spcBef>
              <a:buClr>
                <a:srgbClr val="FFCC00"/>
              </a:buClr>
              <a:buFont typeface="Wingdings" pitchFamily="2" charset="2"/>
              <a:buChar char="s"/>
            </a:pPr>
            <a:r>
              <a:rPr lang="en-GB" sz="2000" dirty="0" smtClean="0"/>
              <a:t>As it moves towards us it is slightly more blue-shifted.</a:t>
            </a:r>
          </a:p>
          <a:p>
            <a:pPr marL="342900" indent="-342900" eaLnBrk="1" hangingPunct="1">
              <a:spcBef>
                <a:spcPct val="20000"/>
              </a:spcBef>
              <a:buClr>
                <a:srgbClr val="FFCC00"/>
              </a:buClr>
              <a:buFont typeface="Wingdings" pitchFamily="2" charset="2"/>
              <a:buChar char="s"/>
            </a:pPr>
            <a:r>
              <a:rPr lang="en-GB" sz="2000" dirty="0" smtClean="0"/>
              <a:t>This gives us period.</a:t>
            </a:r>
            <a:endParaRPr lang="en-GB" sz="2000" dirty="0"/>
          </a:p>
        </p:txBody>
      </p:sp>
      <p:pic>
        <p:nvPicPr>
          <p:cNvPr id="257030" name="Picture 6" descr="binary"/>
          <p:cNvPicPr>
            <a:picLocks noChangeAspect="1" noChangeArrowheads="1"/>
          </p:cNvPicPr>
          <p:nvPr/>
        </p:nvPicPr>
        <p:blipFill>
          <a:blip r:embed="rId2" cstate="print"/>
          <a:srcRect l="2480" r="5001"/>
          <a:stretch>
            <a:fillRect/>
          </a:stretch>
        </p:blipFill>
        <p:spPr bwMode="auto">
          <a:xfrm>
            <a:off x="3563888" y="836712"/>
            <a:ext cx="5328592" cy="5116512"/>
          </a:xfrm>
          <a:prstGeom prst="rect">
            <a:avLst/>
          </a:prstGeom>
          <a:noFill/>
        </p:spPr>
      </p:pic>
    </p:spTree>
    <p:extLst>
      <p:ext uri="{BB962C8B-B14F-4D97-AF65-F5344CB8AC3E}">
        <p14:creationId xmlns:p14="http://schemas.microsoft.com/office/powerpoint/2010/main" val="27286635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xfrm>
            <a:off x="760413" y="0"/>
            <a:ext cx="7772400" cy="1143000"/>
          </a:xfrm>
        </p:spPr>
        <p:txBody>
          <a:bodyPr/>
          <a:lstStyle/>
          <a:p>
            <a:r>
              <a:rPr lang="en-GB"/>
              <a:t>Binary stars</a:t>
            </a:r>
          </a:p>
        </p:txBody>
      </p:sp>
      <p:graphicFrame>
        <p:nvGraphicFramePr>
          <p:cNvPr id="260103" name="Object 7"/>
          <p:cNvGraphicFramePr>
            <a:graphicFrameLocks noGrp="1" noChangeAspect="1"/>
          </p:cNvGraphicFramePr>
          <p:nvPr>
            <p:ph idx="1"/>
          </p:nvPr>
        </p:nvGraphicFramePr>
        <p:xfrm>
          <a:off x="1763713" y="4005263"/>
          <a:ext cx="1293812" cy="877887"/>
        </p:xfrm>
        <a:graphic>
          <a:graphicData uri="http://schemas.openxmlformats.org/presentationml/2006/ole">
            <mc:AlternateContent xmlns:mc="http://schemas.openxmlformats.org/markup-compatibility/2006">
              <mc:Choice xmlns:v="urn:schemas-microsoft-com:vml" Requires="v">
                <p:oleObj spid="_x0000_s258052" name="Equação" r:id="rId3" imgW="711000" imgH="482400" progId="Equation.3">
                  <p:embed/>
                </p:oleObj>
              </mc:Choice>
              <mc:Fallback>
                <p:oleObj name="Equação" r:id="rId3" imgW="71100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4005263"/>
                        <a:ext cx="1293812" cy="877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Date Placeholder 3"/>
          <p:cNvSpPr>
            <a:spLocks noGrp="1"/>
          </p:cNvSpPr>
          <p:nvPr>
            <p:ph type="dt" sz="half" idx="10"/>
          </p:nvPr>
        </p:nvSpPr>
        <p:spPr/>
        <p:txBody>
          <a:bodyPr/>
          <a:lstStyle/>
          <a:p>
            <a:endParaRPr lang="en-US"/>
          </a:p>
        </p:txBody>
      </p:sp>
      <p:sp>
        <p:nvSpPr>
          <p:cNvPr id="10" name="Footer Placeholder 4"/>
          <p:cNvSpPr>
            <a:spLocks noGrp="1"/>
          </p:cNvSpPr>
          <p:nvPr>
            <p:ph type="ftr" sz="quarter" idx="11"/>
          </p:nvPr>
        </p:nvSpPr>
        <p:spPr/>
        <p:txBody>
          <a:bodyPr/>
          <a:lstStyle/>
          <a:p>
            <a:endParaRPr lang="en-US"/>
          </a:p>
        </p:txBody>
      </p:sp>
      <p:sp>
        <p:nvSpPr>
          <p:cNvPr id="260099" name="Rectangle 3"/>
          <p:cNvSpPr>
            <a:spLocks noChangeArrowheads="1"/>
          </p:cNvSpPr>
          <p:nvPr/>
        </p:nvSpPr>
        <p:spPr bwMode="auto">
          <a:xfrm>
            <a:off x="323528" y="1268413"/>
            <a:ext cx="5905500" cy="2665412"/>
          </a:xfrm>
          <a:prstGeom prst="rect">
            <a:avLst/>
          </a:prstGeom>
          <a:noFill/>
          <a:ln w="9525">
            <a:noFill/>
            <a:miter lim="800000"/>
            <a:headEnd/>
            <a:tailEnd/>
          </a:ln>
          <a:effectLst>
            <a:outerShdw algn="ctr" rotWithShape="0">
              <a:srgbClr val="808080">
                <a:alpha val="75000"/>
              </a:srgbClr>
            </a:outerShdw>
          </a:effectLst>
        </p:spPr>
        <p:txBody>
          <a:bodyPr/>
          <a:lstStyle/>
          <a:p>
            <a:pPr marL="3175" indent="-3175" eaLnBrk="1" hangingPunct="1">
              <a:spcBef>
                <a:spcPct val="20000"/>
              </a:spcBef>
              <a:buClr>
                <a:srgbClr val="FFCC00"/>
              </a:buClr>
              <a:buFont typeface="Wingdings" pitchFamily="2" charset="2"/>
              <a:buNone/>
            </a:pPr>
            <a:r>
              <a:rPr lang="en-GB" dirty="0"/>
              <a:t>A blue shift is expected as the star approaches the Earth and a red shift as it moves away from the Earth in its orbit around its companion.</a:t>
            </a:r>
          </a:p>
          <a:p>
            <a:pPr marL="3175" indent="-3175" eaLnBrk="1" hangingPunct="1">
              <a:spcBef>
                <a:spcPct val="20000"/>
              </a:spcBef>
              <a:buClr>
                <a:srgbClr val="FFCC00"/>
              </a:buClr>
              <a:buFont typeface="Wingdings" pitchFamily="2" charset="2"/>
              <a:buNone/>
            </a:pPr>
            <a:r>
              <a:rPr lang="en-GB" dirty="0"/>
              <a:t>If </a:t>
            </a:r>
            <a:r>
              <a:rPr lang="en-GB" dirty="0">
                <a:cs typeface="Tahoma" pitchFamily="34" charset="0"/>
              </a:rPr>
              <a:t>λ</a:t>
            </a:r>
            <a:r>
              <a:rPr lang="en-GB" baseline="-25000" dirty="0">
                <a:cs typeface="Tahoma" pitchFamily="34" charset="0"/>
              </a:rPr>
              <a:t>0</a:t>
            </a:r>
            <a:r>
              <a:rPr lang="en-GB" dirty="0">
                <a:cs typeface="Tahoma" pitchFamily="34" charset="0"/>
              </a:rPr>
              <a:t> is the wavelength of a spectral line and λ the wavelength received on earth, the shift, z, is defined as: </a:t>
            </a:r>
          </a:p>
        </p:txBody>
      </p:sp>
      <p:sp>
        <p:nvSpPr>
          <p:cNvPr id="260105" name="Text Box 9"/>
          <p:cNvSpPr txBox="1">
            <a:spLocks noChangeArrowheads="1"/>
          </p:cNvSpPr>
          <p:nvPr/>
        </p:nvSpPr>
        <p:spPr bwMode="auto">
          <a:xfrm>
            <a:off x="323850" y="4868863"/>
            <a:ext cx="8496300" cy="822325"/>
          </a:xfrm>
          <a:prstGeom prst="rect">
            <a:avLst/>
          </a:prstGeom>
          <a:noFill/>
          <a:ln w="9525">
            <a:noFill/>
            <a:miter lim="800000"/>
            <a:headEnd/>
            <a:tailEnd/>
          </a:ln>
          <a:effectLst/>
        </p:spPr>
        <p:txBody>
          <a:bodyPr>
            <a:spAutoFit/>
          </a:bodyPr>
          <a:lstStyle/>
          <a:p>
            <a:pPr>
              <a:spcBef>
                <a:spcPct val="50000"/>
              </a:spcBef>
            </a:pPr>
            <a:r>
              <a:rPr lang="en-GB"/>
              <a:t>If the speed of the source is small compared with the speed of light, it can be shown that:</a:t>
            </a:r>
          </a:p>
        </p:txBody>
      </p:sp>
      <p:graphicFrame>
        <p:nvGraphicFramePr>
          <p:cNvPr id="260108" name="Object 12"/>
          <p:cNvGraphicFramePr>
            <a:graphicFrameLocks noChangeAspect="1"/>
          </p:cNvGraphicFramePr>
          <p:nvPr/>
        </p:nvGraphicFramePr>
        <p:xfrm>
          <a:off x="1763713" y="5589588"/>
          <a:ext cx="822325" cy="876300"/>
        </p:xfrm>
        <a:graphic>
          <a:graphicData uri="http://schemas.openxmlformats.org/presentationml/2006/ole">
            <mc:AlternateContent xmlns:mc="http://schemas.openxmlformats.org/markup-compatibility/2006">
              <mc:Choice xmlns:v="urn:schemas-microsoft-com:vml" Requires="v">
                <p:oleObj spid="_x0000_s258053" name="Equação" r:id="rId5" imgW="368280" imgH="393480" progId="Equation.3">
                  <p:embed/>
                </p:oleObj>
              </mc:Choice>
              <mc:Fallback>
                <p:oleObj name="Equação" r:id="rId5" imgW="3682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5589588"/>
                        <a:ext cx="822325" cy="876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0109" name="Text Box 13"/>
          <p:cNvSpPr txBox="1">
            <a:spLocks noChangeArrowheads="1"/>
          </p:cNvSpPr>
          <p:nvPr/>
        </p:nvSpPr>
        <p:spPr bwMode="auto">
          <a:xfrm>
            <a:off x="3635375" y="5805488"/>
            <a:ext cx="5329238" cy="457200"/>
          </a:xfrm>
          <a:prstGeom prst="rect">
            <a:avLst/>
          </a:prstGeom>
          <a:noFill/>
          <a:ln w="9525">
            <a:noFill/>
            <a:miter lim="800000"/>
            <a:headEnd/>
            <a:tailEnd/>
          </a:ln>
          <a:effectLst/>
        </p:spPr>
        <p:txBody>
          <a:bodyPr>
            <a:spAutoFit/>
          </a:bodyPr>
          <a:lstStyle/>
          <a:p>
            <a:pPr>
              <a:spcBef>
                <a:spcPct val="50000"/>
              </a:spcBef>
            </a:pPr>
            <a:r>
              <a:rPr lang="en-GB"/>
              <a:t>The speed is proportional to the shift</a:t>
            </a:r>
          </a:p>
        </p:txBody>
      </p:sp>
      <p:pic>
        <p:nvPicPr>
          <p:cNvPr id="260110" name="Picture 14" descr="spectroscopic binary"/>
          <p:cNvPicPr>
            <a:picLocks noChangeAspect="1" noChangeArrowheads="1"/>
          </p:cNvPicPr>
          <p:nvPr/>
        </p:nvPicPr>
        <p:blipFill>
          <a:blip r:embed="rId7" cstate="print"/>
          <a:srcRect/>
          <a:stretch>
            <a:fillRect/>
          </a:stretch>
        </p:blipFill>
        <p:spPr bwMode="auto">
          <a:xfrm>
            <a:off x="6084888" y="1341438"/>
            <a:ext cx="2951162" cy="2951162"/>
          </a:xfrm>
          <a:prstGeom prst="rect">
            <a:avLst/>
          </a:prstGeom>
          <a:noFill/>
        </p:spPr>
      </p:pic>
    </p:spTree>
    <p:extLst>
      <p:ext uri="{BB962C8B-B14F-4D97-AF65-F5344CB8AC3E}">
        <p14:creationId xmlns:p14="http://schemas.microsoft.com/office/powerpoint/2010/main" val="2599559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79712" y="3717032"/>
            <a:ext cx="6120680" cy="2975682"/>
          </a:xfrm>
          <a:prstGeom prst="rec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7544" y="188640"/>
            <a:ext cx="7772400" cy="914400"/>
          </a:xfrm>
        </p:spPr>
        <p:txBody>
          <a:bodyPr/>
          <a:lstStyle/>
          <a:p>
            <a:pPr lvl="0"/>
            <a:r>
              <a:rPr lang="en-GB" dirty="0" smtClean="0"/>
              <a:t>Nuclear fusion:</a:t>
            </a:r>
            <a:br>
              <a:rPr lang="en-GB" dirty="0" smtClean="0"/>
            </a:br>
            <a:r>
              <a:rPr lang="en-GB" dirty="0" smtClean="0"/>
              <a:t> Proton </a:t>
            </a:r>
            <a:r>
              <a:rPr lang="en-GB" dirty="0" err="1" smtClean="0"/>
              <a:t>Proton</a:t>
            </a:r>
            <a:r>
              <a:rPr lang="en-GB" dirty="0" smtClean="0"/>
              <a:t> Cycle.</a:t>
            </a:r>
            <a:br>
              <a:rPr lang="en-GB" dirty="0" smtClean="0"/>
            </a:br>
            <a:endParaRPr lang="en-US" dirty="0"/>
          </a:p>
        </p:txBody>
      </p:sp>
      <p:sp>
        <p:nvSpPr>
          <p:cNvPr id="5" name="Content Placeholder 4"/>
          <p:cNvSpPr>
            <a:spLocks noGrp="1"/>
          </p:cNvSpPr>
          <p:nvPr>
            <p:ph idx="1"/>
          </p:nvPr>
        </p:nvSpPr>
        <p:spPr>
          <a:xfrm>
            <a:off x="683568" y="1484784"/>
            <a:ext cx="7772400" cy="2149496"/>
          </a:xfrm>
        </p:spPr>
        <p:txBody>
          <a:bodyPr>
            <a:normAutofit fontScale="92500" lnSpcReduction="10000"/>
          </a:bodyPr>
          <a:lstStyle/>
          <a:p>
            <a:r>
              <a:rPr lang="en-US" dirty="0" smtClean="0"/>
              <a:t>The proton-proton cycle is the process of fusion of protons (Hydrogen </a:t>
            </a:r>
            <a:r>
              <a:rPr lang="en-US" dirty="0" err="1" smtClean="0"/>
              <a:t>Nucleii</a:t>
            </a:r>
            <a:r>
              <a:rPr lang="en-US" dirty="0" smtClean="0"/>
              <a:t>) into Helium. </a:t>
            </a:r>
          </a:p>
          <a:p>
            <a:r>
              <a:rPr lang="en-US" dirty="0" smtClean="0"/>
              <a:t> Each stage of the cycle involves release of energy, but most is released in the final stage of the cycle.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graphicFrame>
        <p:nvGraphicFramePr>
          <p:cNvPr id="8" name="Object 7"/>
          <p:cNvGraphicFramePr>
            <a:graphicFrameLocks noChangeAspect="1"/>
          </p:cNvGraphicFramePr>
          <p:nvPr/>
        </p:nvGraphicFramePr>
        <p:xfrm>
          <a:off x="2066072" y="3719990"/>
          <a:ext cx="5782291" cy="3021377"/>
        </p:xfrm>
        <a:graphic>
          <a:graphicData uri="http://schemas.openxmlformats.org/presentationml/2006/ole">
            <mc:AlternateContent xmlns:mc="http://schemas.openxmlformats.org/markup-compatibility/2006">
              <mc:Choice xmlns:v="urn:schemas-microsoft-com:vml" Requires="v">
                <p:oleObj spid="_x0000_s248855" name="Equation" r:id="rId3" imgW="1409400" imgH="736560" progId="Equation.3">
                  <p:embed/>
                </p:oleObj>
              </mc:Choice>
              <mc:Fallback>
                <p:oleObj name="Equation" r:id="rId3" imgW="1409400" imgH="7365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6072" y="3719990"/>
                        <a:ext cx="5782291" cy="30213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Nucleosynthesis</a:t>
            </a:r>
            <a:endParaRPr lang="en-CA" dirty="0"/>
          </a:p>
        </p:txBody>
      </p:sp>
      <p:sp>
        <p:nvSpPr>
          <p:cNvPr id="3" name="Content Placeholder 2"/>
          <p:cNvSpPr>
            <a:spLocks noGrp="1"/>
          </p:cNvSpPr>
          <p:nvPr>
            <p:ph idx="1"/>
          </p:nvPr>
        </p:nvSpPr>
        <p:spPr/>
        <p:txBody>
          <a:bodyPr>
            <a:normAutofit fontScale="92500"/>
          </a:bodyPr>
          <a:lstStyle/>
          <a:p>
            <a:r>
              <a:rPr lang="en-CA" dirty="0" smtClean="0"/>
              <a:t>All stars begin in similar ways, through the fusion of Hydrogen.  </a:t>
            </a:r>
            <a:r>
              <a:rPr lang="en-CA" dirty="0" smtClean="0"/>
              <a:t>Stars of </a:t>
            </a:r>
            <a:r>
              <a:rPr lang="en-CA" dirty="0" smtClean="0"/>
              <a:t>different ages, temperatures and sizes have different </a:t>
            </a:r>
            <a:r>
              <a:rPr lang="en-CA" dirty="0" smtClean="0"/>
              <a:t>processes, and </a:t>
            </a:r>
            <a:r>
              <a:rPr lang="en-CA" dirty="0" smtClean="0"/>
              <a:t>different elements are </a:t>
            </a:r>
            <a:r>
              <a:rPr lang="en-CA" dirty="0" smtClean="0"/>
              <a:t>created through fusion.  </a:t>
            </a:r>
            <a:r>
              <a:rPr lang="en-CA" dirty="0" smtClean="0"/>
              <a:t>These different elements gather in the outer layers of the star.</a:t>
            </a:r>
          </a:p>
          <a:p>
            <a:r>
              <a:rPr lang="en-CA" dirty="0" smtClean="0"/>
              <a:t> The proton </a:t>
            </a:r>
            <a:r>
              <a:rPr lang="en-CA" dirty="0" err="1" smtClean="0"/>
              <a:t>proton</a:t>
            </a:r>
            <a:r>
              <a:rPr lang="en-CA" dirty="0" smtClean="0"/>
              <a:t> cycle is one of the processes that is referred to as “</a:t>
            </a:r>
            <a:r>
              <a:rPr lang="en-CA" dirty="0" err="1" smtClean="0"/>
              <a:t>neucleosynthesis</a:t>
            </a:r>
            <a:r>
              <a:rPr lang="en-CA" dirty="0" smtClean="0"/>
              <a:t>” and is part of the AHL curriculum.  </a:t>
            </a:r>
          </a:p>
          <a:p>
            <a:r>
              <a:rPr lang="en-CA" dirty="0" smtClean="0"/>
              <a:t>More on </a:t>
            </a:r>
            <a:r>
              <a:rPr lang="en-CA" dirty="0" err="1" smtClean="0"/>
              <a:t>Nucleosyntheis</a:t>
            </a:r>
            <a:r>
              <a:rPr lang="en-CA" dirty="0" smtClean="0"/>
              <a:t> later.</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32642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Equilibrium.</a:t>
            </a:r>
            <a:endParaRPr lang="en-US" dirty="0"/>
          </a:p>
        </p:txBody>
      </p:sp>
      <p:sp>
        <p:nvSpPr>
          <p:cNvPr id="3" name="Content Placeholder 2"/>
          <p:cNvSpPr>
            <a:spLocks noGrp="1"/>
          </p:cNvSpPr>
          <p:nvPr>
            <p:ph idx="1"/>
          </p:nvPr>
        </p:nvSpPr>
        <p:spPr>
          <a:xfrm>
            <a:off x="887228" y="1452366"/>
            <a:ext cx="7799571" cy="4784945"/>
          </a:xfrm>
        </p:spPr>
        <p:txBody>
          <a:bodyPr>
            <a:normAutofit fontScale="85000" lnSpcReduction="20000"/>
          </a:bodyPr>
          <a:lstStyle/>
          <a:p>
            <a:r>
              <a:rPr lang="en-US" dirty="0" smtClean="0"/>
              <a:t>The energy created through fusion travels outwards creating increasing the Kinetic Energy of the particles within the star and forcing them outwards creating an outwards force on the surroundings.  The outward force created by the radiation is called “radiation pressure”.</a:t>
            </a:r>
          </a:p>
          <a:p>
            <a:r>
              <a:rPr lang="en-US" dirty="0" smtClean="0"/>
              <a:t>Radiation Pressure pushes outwards on the outer layers of sun.</a:t>
            </a:r>
          </a:p>
          <a:p>
            <a:r>
              <a:rPr lang="en-US" dirty="0" smtClean="0"/>
              <a:t>Gravitation pulls the outer layers inwards.</a:t>
            </a:r>
          </a:p>
          <a:p>
            <a:r>
              <a:rPr lang="en-US" dirty="0" smtClean="0"/>
              <a:t>These create a lovely balance, and the star is in equilibrium.</a:t>
            </a:r>
          </a:p>
          <a:p>
            <a:pPr lvl="1"/>
            <a:r>
              <a:rPr lang="en-US" dirty="0" smtClean="0"/>
              <a:t>A star is in “Hydrostatic Equilibrium” between radiation pressure and gravitational forces.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Hydrostatic Equilibrium</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grpSp>
        <p:nvGrpSpPr>
          <p:cNvPr id="7" name="Group 9"/>
          <p:cNvGrpSpPr>
            <a:grpSpLocks/>
          </p:cNvGrpSpPr>
          <p:nvPr/>
        </p:nvGrpSpPr>
        <p:grpSpPr bwMode="auto">
          <a:xfrm>
            <a:off x="683568" y="2060848"/>
            <a:ext cx="2943225" cy="3810000"/>
            <a:chOff x="2130" y="1152"/>
            <a:chExt cx="2160" cy="3024"/>
          </a:xfrm>
        </p:grpSpPr>
        <p:sp>
          <p:nvSpPr>
            <p:cNvPr id="8" name="Oval 4"/>
            <p:cNvSpPr>
              <a:spLocks noChangeArrowheads="1"/>
            </p:cNvSpPr>
            <p:nvPr/>
          </p:nvSpPr>
          <p:spPr bwMode="auto">
            <a:xfrm>
              <a:off x="2130" y="2016"/>
              <a:ext cx="2160" cy="216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9" name="AutoShape 5"/>
            <p:cNvSpPr>
              <a:spLocks noChangeArrowheads="1"/>
            </p:cNvSpPr>
            <p:nvPr/>
          </p:nvSpPr>
          <p:spPr bwMode="auto">
            <a:xfrm>
              <a:off x="3042" y="2016"/>
              <a:ext cx="336" cy="864"/>
            </a:xfrm>
            <a:prstGeom prst="downArrow">
              <a:avLst>
                <a:gd name="adj1" fmla="val 50000"/>
                <a:gd name="adj2" fmla="val 64286"/>
              </a:avLst>
            </a:prstGeom>
            <a:solidFill>
              <a:srgbClr val="FF0000"/>
            </a:solidFill>
            <a:ln w="9525">
              <a:solidFill>
                <a:schemeClr val="tx1"/>
              </a:solidFill>
              <a:miter lim="800000"/>
              <a:headEnd/>
              <a:tailEnd/>
            </a:ln>
            <a:effectLst/>
          </p:spPr>
          <p:txBody>
            <a:bodyPr wrap="none" anchor="ctr"/>
            <a:lstStyle/>
            <a:p>
              <a:endParaRPr lang="en-US"/>
            </a:p>
          </p:txBody>
        </p:sp>
        <p:sp>
          <p:nvSpPr>
            <p:cNvPr id="10" name="AutoShape 6"/>
            <p:cNvSpPr>
              <a:spLocks noChangeArrowheads="1"/>
            </p:cNvSpPr>
            <p:nvPr/>
          </p:nvSpPr>
          <p:spPr bwMode="auto">
            <a:xfrm flipV="1">
              <a:off x="3042" y="1152"/>
              <a:ext cx="336" cy="864"/>
            </a:xfrm>
            <a:prstGeom prst="downArrow">
              <a:avLst>
                <a:gd name="adj1" fmla="val 50000"/>
                <a:gd name="adj2" fmla="val 64286"/>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11" name="Text Box 7"/>
          <p:cNvSpPr txBox="1">
            <a:spLocks noChangeArrowheads="1"/>
          </p:cNvSpPr>
          <p:nvPr/>
        </p:nvSpPr>
        <p:spPr bwMode="auto">
          <a:xfrm>
            <a:off x="2267744" y="2420888"/>
            <a:ext cx="1858970" cy="830997"/>
          </a:xfrm>
          <a:prstGeom prst="rect">
            <a:avLst/>
          </a:prstGeom>
          <a:noFill/>
          <a:ln w="9525">
            <a:noFill/>
            <a:miter lim="800000"/>
            <a:headEnd/>
            <a:tailEnd/>
          </a:ln>
          <a:effectLst/>
        </p:spPr>
        <p:txBody>
          <a:bodyPr wrap="none">
            <a:spAutoFit/>
          </a:bodyPr>
          <a:lstStyle/>
          <a:p>
            <a:pPr eaLnBrk="1" hangingPunct="1"/>
            <a:r>
              <a:rPr lang="en-US" b="1" dirty="0" smtClean="0">
                <a:solidFill>
                  <a:schemeClr val="accent1"/>
                </a:solidFill>
                <a:effectLst>
                  <a:outerShdw blurRad="38100" dist="38100" dir="2700000" algn="tl">
                    <a:srgbClr val="000000"/>
                  </a:outerShdw>
                </a:effectLst>
              </a:rPr>
              <a:t>Radiation</a:t>
            </a:r>
          </a:p>
          <a:p>
            <a:pPr algn="ctr" eaLnBrk="1" hangingPunct="1"/>
            <a:r>
              <a:rPr lang="en-US" b="1" dirty="0" smtClean="0">
                <a:solidFill>
                  <a:schemeClr val="accent1"/>
                </a:solidFill>
                <a:effectLst>
                  <a:outerShdw blurRad="38100" dist="38100" dir="2700000" algn="tl">
                    <a:srgbClr val="000000"/>
                  </a:outerShdw>
                </a:effectLst>
              </a:rPr>
              <a:t>Pressure</a:t>
            </a:r>
            <a:endParaRPr lang="en-US" b="1" dirty="0">
              <a:solidFill>
                <a:schemeClr val="accent1"/>
              </a:solidFill>
            </a:endParaRPr>
          </a:p>
        </p:txBody>
      </p:sp>
      <p:sp>
        <p:nvSpPr>
          <p:cNvPr id="12" name="Text Box 10"/>
          <p:cNvSpPr txBox="1">
            <a:spLocks noChangeArrowheads="1"/>
          </p:cNvSpPr>
          <p:nvPr/>
        </p:nvSpPr>
        <p:spPr bwMode="auto">
          <a:xfrm>
            <a:off x="1259632" y="4293096"/>
            <a:ext cx="1820391" cy="1323439"/>
          </a:xfrm>
          <a:prstGeom prst="rect">
            <a:avLst/>
          </a:prstGeom>
          <a:noFill/>
          <a:ln w="9525">
            <a:noFill/>
            <a:miter lim="800000"/>
            <a:headEnd/>
            <a:tailEnd/>
          </a:ln>
        </p:spPr>
        <p:txBody>
          <a:bodyPr wrap="square">
            <a:spAutoFit/>
          </a:bodyPr>
          <a:lstStyle/>
          <a:p>
            <a:pPr algn="ctr"/>
            <a:r>
              <a:rPr lang="en-US" sz="2000" dirty="0">
                <a:solidFill>
                  <a:srgbClr val="000000"/>
                </a:solidFill>
                <a:latin typeface="Arial" pitchFamily="34" charset="0"/>
              </a:rPr>
              <a:t>The core supports the weight of the whole star!</a:t>
            </a:r>
            <a:endParaRPr lang="en-US" sz="2000" dirty="0">
              <a:latin typeface="Arial" pitchFamily="34" charset="0"/>
            </a:endParaRPr>
          </a:p>
        </p:txBody>
      </p:sp>
      <p:sp>
        <p:nvSpPr>
          <p:cNvPr id="13" name="Text Box 7"/>
          <p:cNvSpPr txBox="1">
            <a:spLocks noChangeArrowheads="1"/>
          </p:cNvSpPr>
          <p:nvPr/>
        </p:nvSpPr>
        <p:spPr bwMode="auto">
          <a:xfrm>
            <a:off x="2195736" y="3284984"/>
            <a:ext cx="2201244" cy="830997"/>
          </a:xfrm>
          <a:prstGeom prst="rect">
            <a:avLst/>
          </a:prstGeom>
          <a:noFill/>
          <a:ln w="9525">
            <a:noFill/>
            <a:miter lim="800000"/>
            <a:headEnd/>
            <a:tailEnd/>
          </a:ln>
          <a:effectLst/>
        </p:spPr>
        <p:txBody>
          <a:bodyPr wrap="none">
            <a:spAutoFit/>
          </a:bodyPr>
          <a:lstStyle/>
          <a:p>
            <a:pPr eaLnBrk="1" hangingPunct="1"/>
            <a:r>
              <a:rPr lang="en-US" b="1" dirty="0" smtClean="0">
                <a:solidFill>
                  <a:srgbClr val="FF0000"/>
                </a:solidFill>
                <a:effectLst>
                  <a:outerShdw blurRad="38100" dist="38100" dir="2700000" algn="tl">
                    <a:srgbClr val="000000"/>
                  </a:outerShdw>
                </a:effectLst>
              </a:rPr>
              <a:t>Gravitational</a:t>
            </a:r>
          </a:p>
          <a:p>
            <a:pPr algn="ctr" eaLnBrk="1" hangingPunct="1"/>
            <a:r>
              <a:rPr lang="en-US" b="1" dirty="0" smtClean="0">
                <a:solidFill>
                  <a:srgbClr val="FF0000"/>
                </a:solidFill>
                <a:effectLst>
                  <a:outerShdw blurRad="38100" dist="38100" dir="2700000" algn="tl">
                    <a:srgbClr val="000000"/>
                  </a:outerShdw>
                </a:effectLst>
              </a:rPr>
              <a:t>Pressure</a:t>
            </a:r>
            <a:endParaRPr lang="en-US" b="1" dirty="0">
              <a:solidFill>
                <a:srgbClr val="FF0000"/>
              </a:solidFill>
            </a:endParaRPr>
          </a:p>
        </p:txBody>
      </p:sp>
      <p:pic>
        <p:nvPicPr>
          <p:cNvPr id="14" name="Picture 13" descr="bt2lf1402_a"/>
          <p:cNvPicPr>
            <a:picLocks noChangeAspect="1" noChangeArrowheads="1"/>
          </p:cNvPicPr>
          <p:nvPr/>
        </p:nvPicPr>
        <p:blipFill>
          <a:blip r:embed="rId2" cstate="print"/>
          <a:srcRect/>
          <a:stretch>
            <a:fillRect/>
          </a:stretch>
        </p:blipFill>
        <p:spPr bwMode="auto">
          <a:xfrm>
            <a:off x="4644008" y="2132856"/>
            <a:ext cx="4032448" cy="44035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12499</TotalTime>
  <Words>3132</Words>
  <Application>Microsoft Office PowerPoint</Application>
  <PresentationFormat>On-screen Show (4:3)</PresentationFormat>
  <Paragraphs>318</Paragraphs>
  <Slides>52</Slides>
  <Notes>9</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6" baseType="lpstr">
      <vt:lpstr>ＭＳ Ｐゴシック</vt:lpstr>
      <vt:lpstr>Arial</vt:lpstr>
      <vt:lpstr>Cambria Math</vt:lpstr>
      <vt:lpstr>Consolas</vt:lpstr>
      <vt:lpstr>Corbel</vt:lpstr>
      <vt:lpstr>Goudy Old Style</vt:lpstr>
      <vt:lpstr>Tahoma</vt:lpstr>
      <vt:lpstr>Times New Roman</vt:lpstr>
      <vt:lpstr>Wingdings</vt:lpstr>
      <vt:lpstr>Wingdings 2</vt:lpstr>
      <vt:lpstr>Wingdings 3</vt:lpstr>
      <vt:lpstr>Metro</vt:lpstr>
      <vt:lpstr>Equation</vt:lpstr>
      <vt:lpstr>Equação</vt:lpstr>
      <vt:lpstr>Stars</vt:lpstr>
      <vt:lpstr>Stars</vt:lpstr>
      <vt:lpstr>Stars</vt:lpstr>
      <vt:lpstr>Stars</vt:lpstr>
      <vt:lpstr>Nuclear fusion: Proton Proton Cycle.</vt:lpstr>
      <vt:lpstr>Nuclear fusion:  Proton Proton Cycle. </vt:lpstr>
      <vt:lpstr>Nucleosynthesis</vt:lpstr>
      <vt:lpstr>Equilibrium.</vt:lpstr>
      <vt:lpstr>Hydrostatic Equilibrium</vt:lpstr>
      <vt:lpstr>A star is a big ball of gas, with fusion going on at its center, held together by gravity!</vt:lpstr>
      <vt:lpstr>What is the most important thing about a star?</vt:lpstr>
      <vt:lpstr>Mass</vt:lpstr>
      <vt:lpstr>Luminosity.</vt:lpstr>
      <vt:lpstr>The core pressure determines the rate of fusion…</vt:lpstr>
      <vt:lpstr>Luminosity</vt:lpstr>
      <vt:lpstr>Luminosity</vt:lpstr>
      <vt:lpstr>Luminosity.</vt:lpstr>
      <vt:lpstr>Luminosity</vt:lpstr>
      <vt:lpstr>Luminosity.</vt:lpstr>
      <vt:lpstr>Information from Light.</vt:lpstr>
      <vt:lpstr>Black Body Radiation</vt:lpstr>
      <vt:lpstr>Black body radiation</vt:lpstr>
      <vt:lpstr>Wien Displacement law</vt:lpstr>
      <vt:lpstr>Black body radiation and Wien Law</vt:lpstr>
      <vt:lpstr>Star’s Colour and Temperature</vt:lpstr>
      <vt:lpstr>Why is this important?</vt:lpstr>
      <vt:lpstr>Real spectra</vt:lpstr>
      <vt:lpstr>Stellar Classification</vt:lpstr>
      <vt:lpstr>Stellar classification</vt:lpstr>
      <vt:lpstr>OBAFGKM - Mnemonics</vt:lpstr>
      <vt:lpstr>The Spectral Sequence</vt:lpstr>
      <vt:lpstr>Spectra.</vt:lpstr>
      <vt:lpstr>The Hertzsprung-Russell diagram</vt:lpstr>
      <vt:lpstr>The Hertzsprung-Russell diagram</vt:lpstr>
      <vt:lpstr>PowerPoint Presentation</vt:lpstr>
      <vt:lpstr>H-R diagram</vt:lpstr>
      <vt:lpstr>Hint…</vt:lpstr>
      <vt:lpstr>Types of Stars</vt:lpstr>
      <vt:lpstr>Types of Stars</vt:lpstr>
      <vt:lpstr>Types of Stars</vt:lpstr>
      <vt:lpstr>Types of Stars</vt:lpstr>
      <vt:lpstr>Types of Stars</vt:lpstr>
      <vt:lpstr>Types of Stars</vt:lpstr>
      <vt:lpstr>Types of Stars</vt:lpstr>
      <vt:lpstr>Types of stars</vt:lpstr>
      <vt:lpstr>Types of Stars</vt:lpstr>
      <vt:lpstr>Binary Stars</vt:lpstr>
      <vt:lpstr>Binary stars</vt:lpstr>
      <vt:lpstr>3 Ways of knowing: Binary stars</vt:lpstr>
      <vt:lpstr>Binary stars</vt:lpstr>
      <vt:lpstr>Binary stars</vt:lpstr>
      <vt:lpstr>Binary stars</vt:lpstr>
    </vt:vector>
  </TitlesOfParts>
  <Company>M 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ASTROPHYSICS  UNIVERSE</dc:title>
  <dc:creator>JDO</dc:creator>
  <cp:lastModifiedBy>Aquila</cp:lastModifiedBy>
  <cp:revision>125</cp:revision>
  <dcterms:created xsi:type="dcterms:W3CDTF">2006-05-19T03:21:10Z</dcterms:created>
  <dcterms:modified xsi:type="dcterms:W3CDTF">2016-03-20T21:39:25Z</dcterms:modified>
</cp:coreProperties>
</file>